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27"/>
  </p:notesMasterIdLst>
  <p:sldIdLst>
    <p:sldId id="388" r:id="rId3"/>
    <p:sldId id="393" r:id="rId4"/>
    <p:sldId id="391" r:id="rId5"/>
    <p:sldId id="392" r:id="rId6"/>
    <p:sldId id="390" r:id="rId7"/>
    <p:sldId id="389" r:id="rId8"/>
    <p:sldId id="387" r:id="rId9"/>
    <p:sldId id="386" r:id="rId10"/>
    <p:sldId id="385" r:id="rId11"/>
    <p:sldId id="384" r:id="rId12"/>
    <p:sldId id="383" r:id="rId13"/>
    <p:sldId id="382" r:id="rId14"/>
    <p:sldId id="381" r:id="rId15"/>
    <p:sldId id="380" r:id="rId16"/>
    <p:sldId id="379" r:id="rId17"/>
    <p:sldId id="378" r:id="rId18"/>
    <p:sldId id="377" r:id="rId19"/>
    <p:sldId id="374" r:id="rId20"/>
    <p:sldId id="263" r:id="rId21"/>
    <p:sldId id="376" r:id="rId22"/>
    <p:sldId id="375" r:id="rId23"/>
    <p:sldId id="258" r:id="rId24"/>
    <p:sldId id="259" r:id="rId25"/>
    <p:sldId id="373" r:id="rId26"/>
  </p:sldIdLst>
  <p:sldSz cx="6858000" cy="9144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김광희(전자전기공학과 행정팀)" initials="김행" lastIdx="1" clrIdx="0">
    <p:extLst>
      <p:ext uri="{19B8F6BF-5375-455C-9EA6-DF929625EA0E}">
        <p15:presenceInfo xmlns:p15="http://schemas.microsoft.com/office/powerpoint/2012/main" userId="S::caleb@postech.ac.kr::dc61416e-e57e-43ec-bd28-07cae296ba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900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6353" autoAdjust="0"/>
  </p:normalViewPr>
  <p:slideViewPr>
    <p:cSldViewPr snapToGrid="0">
      <p:cViewPr>
        <p:scale>
          <a:sx n="66" d="100"/>
          <a:sy n="66" d="100"/>
        </p:scale>
        <p:origin x="5082" y="48"/>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86" d="100"/>
          <a:sy n="86" d="100"/>
        </p:scale>
        <p:origin x="38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9B3F88-F2B8-41CA-8BA4-ECE04421DDFF}" type="datetimeFigureOut">
              <a:rPr lang="ko-KR" altLang="en-US" smtClean="0"/>
              <a:t>2026-05-12</a:t>
            </a:fld>
            <a:endParaRPr lang="ko-KR" altLang="en-US"/>
          </a:p>
        </p:txBody>
      </p:sp>
      <p:sp>
        <p:nvSpPr>
          <p:cNvPr id="4" name="슬라이드 이미지 개체 틀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E4D417-57B8-4FD1-803E-A5E86A1D494B}" type="slidenum">
              <a:rPr lang="ko-KR" altLang="en-US" smtClean="0"/>
              <a:t>‹#›</a:t>
            </a:fld>
            <a:endParaRPr lang="ko-KR" altLang="en-US"/>
          </a:p>
        </p:txBody>
      </p:sp>
    </p:spTree>
    <p:extLst>
      <p:ext uri="{BB962C8B-B14F-4D97-AF65-F5344CB8AC3E}">
        <p14:creationId xmlns:p14="http://schemas.microsoft.com/office/powerpoint/2010/main" val="826528924"/>
      </p:ext>
    </p:extLst>
  </p:cSld>
  <p:clrMap bg1="lt1" tx1="dk1" bg2="lt2" tx2="dk2" accent1="accent1" accent2="accent2" accent3="accent3" accent4="accent4" accent5="accent5" accent6="accent6" hlink="hlink" folHlink="folHlink"/>
  <p:notesStyle>
    <a:lvl1pPr marL="0" algn="l" defTabSz="1890613" rtl="0" eaLnBrk="1" latinLnBrk="1" hangingPunct="1">
      <a:defRPr sz="2481" kern="1200">
        <a:solidFill>
          <a:schemeClr val="tx1"/>
        </a:solidFill>
        <a:latin typeface="+mn-lt"/>
        <a:ea typeface="+mn-ea"/>
        <a:cs typeface="+mn-cs"/>
      </a:defRPr>
    </a:lvl1pPr>
    <a:lvl2pPr marL="945307" algn="l" defTabSz="1890613" rtl="0" eaLnBrk="1" latinLnBrk="1" hangingPunct="1">
      <a:defRPr sz="2481" kern="1200">
        <a:solidFill>
          <a:schemeClr val="tx1"/>
        </a:solidFill>
        <a:latin typeface="+mn-lt"/>
        <a:ea typeface="+mn-ea"/>
        <a:cs typeface="+mn-cs"/>
      </a:defRPr>
    </a:lvl2pPr>
    <a:lvl3pPr marL="1890613" algn="l" defTabSz="1890613" rtl="0" eaLnBrk="1" latinLnBrk="1" hangingPunct="1">
      <a:defRPr sz="2481" kern="1200">
        <a:solidFill>
          <a:schemeClr val="tx1"/>
        </a:solidFill>
        <a:latin typeface="+mn-lt"/>
        <a:ea typeface="+mn-ea"/>
        <a:cs typeface="+mn-cs"/>
      </a:defRPr>
    </a:lvl3pPr>
    <a:lvl4pPr marL="2835920" algn="l" defTabSz="1890613" rtl="0" eaLnBrk="1" latinLnBrk="1" hangingPunct="1">
      <a:defRPr sz="2481" kern="1200">
        <a:solidFill>
          <a:schemeClr val="tx1"/>
        </a:solidFill>
        <a:latin typeface="+mn-lt"/>
        <a:ea typeface="+mn-ea"/>
        <a:cs typeface="+mn-cs"/>
      </a:defRPr>
    </a:lvl4pPr>
    <a:lvl5pPr marL="3781227" algn="l" defTabSz="1890613" rtl="0" eaLnBrk="1" latinLnBrk="1" hangingPunct="1">
      <a:defRPr sz="2481" kern="1200">
        <a:solidFill>
          <a:schemeClr val="tx1"/>
        </a:solidFill>
        <a:latin typeface="+mn-lt"/>
        <a:ea typeface="+mn-ea"/>
        <a:cs typeface="+mn-cs"/>
      </a:defRPr>
    </a:lvl5pPr>
    <a:lvl6pPr marL="4726534" algn="l" defTabSz="1890613" rtl="0" eaLnBrk="1" latinLnBrk="1" hangingPunct="1">
      <a:defRPr sz="2481" kern="1200">
        <a:solidFill>
          <a:schemeClr val="tx1"/>
        </a:solidFill>
        <a:latin typeface="+mn-lt"/>
        <a:ea typeface="+mn-ea"/>
        <a:cs typeface="+mn-cs"/>
      </a:defRPr>
    </a:lvl6pPr>
    <a:lvl7pPr marL="5671840" algn="l" defTabSz="1890613" rtl="0" eaLnBrk="1" latinLnBrk="1" hangingPunct="1">
      <a:defRPr sz="2481" kern="1200">
        <a:solidFill>
          <a:schemeClr val="tx1"/>
        </a:solidFill>
        <a:latin typeface="+mn-lt"/>
        <a:ea typeface="+mn-ea"/>
        <a:cs typeface="+mn-cs"/>
      </a:defRPr>
    </a:lvl7pPr>
    <a:lvl8pPr marL="6617147" algn="l" defTabSz="1890613" rtl="0" eaLnBrk="1" latinLnBrk="1" hangingPunct="1">
      <a:defRPr sz="2481" kern="1200">
        <a:solidFill>
          <a:schemeClr val="tx1"/>
        </a:solidFill>
        <a:latin typeface="+mn-lt"/>
        <a:ea typeface="+mn-ea"/>
        <a:cs typeface="+mn-cs"/>
      </a:defRPr>
    </a:lvl8pPr>
    <a:lvl9pPr marL="7562454" algn="l" defTabSz="1890613" rtl="0" eaLnBrk="1" latinLnBrk="1" hangingPunct="1">
      <a:defRPr sz="248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1</a:t>
            </a:fld>
            <a:endParaRPr lang="ko-KR" altLang="en-US"/>
          </a:p>
        </p:txBody>
      </p:sp>
    </p:spTree>
    <p:extLst>
      <p:ext uri="{BB962C8B-B14F-4D97-AF65-F5344CB8AC3E}">
        <p14:creationId xmlns:p14="http://schemas.microsoft.com/office/powerpoint/2010/main" val="1898670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10</a:t>
            </a:fld>
            <a:endParaRPr lang="ko-KR" altLang="en-US"/>
          </a:p>
        </p:txBody>
      </p:sp>
    </p:spTree>
    <p:extLst>
      <p:ext uri="{BB962C8B-B14F-4D97-AF65-F5344CB8AC3E}">
        <p14:creationId xmlns:p14="http://schemas.microsoft.com/office/powerpoint/2010/main" val="3912053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11</a:t>
            </a:fld>
            <a:endParaRPr lang="ko-KR" altLang="en-US"/>
          </a:p>
        </p:txBody>
      </p:sp>
    </p:spTree>
    <p:extLst>
      <p:ext uri="{BB962C8B-B14F-4D97-AF65-F5344CB8AC3E}">
        <p14:creationId xmlns:p14="http://schemas.microsoft.com/office/powerpoint/2010/main" val="2877555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12</a:t>
            </a:fld>
            <a:endParaRPr lang="ko-KR" altLang="en-US"/>
          </a:p>
        </p:txBody>
      </p:sp>
    </p:spTree>
    <p:extLst>
      <p:ext uri="{BB962C8B-B14F-4D97-AF65-F5344CB8AC3E}">
        <p14:creationId xmlns:p14="http://schemas.microsoft.com/office/powerpoint/2010/main" val="2788790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13</a:t>
            </a:fld>
            <a:endParaRPr lang="ko-KR" altLang="en-US"/>
          </a:p>
        </p:txBody>
      </p:sp>
    </p:spTree>
    <p:extLst>
      <p:ext uri="{BB962C8B-B14F-4D97-AF65-F5344CB8AC3E}">
        <p14:creationId xmlns:p14="http://schemas.microsoft.com/office/powerpoint/2010/main" val="2788790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14</a:t>
            </a:fld>
            <a:endParaRPr lang="ko-KR" altLang="en-US"/>
          </a:p>
        </p:txBody>
      </p:sp>
    </p:spTree>
    <p:extLst>
      <p:ext uri="{BB962C8B-B14F-4D97-AF65-F5344CB8AC3E}">
        <p14:creationId xmlns:p14="http://schemas.microsoft.com/office/powerpoint/2010/main" val="1398616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15</a:t>
            </a:fld>
            <a:endParaRPr lang="ko-KR" altLang="en-US"/>
          </a:p>
        </p:txBody>
      </p:sp>
    </p:spTree>
    <p:extLst>
      <p:ext uri="{BB962C8B-B14F-4D97-AF65-F5344CB8AC3E}">
        <p14:creationId xmlns:p14="http://schemas.microsoft.com/office/powerpoint/2010/main" val="2090951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16</a:t>
            </a:fld>
            <a:endParaRPr lang="ko-KR" altLang="en-US"/>
          </a:p>
        </p:txBody>
      </p:sp>
    </p:spTree>
    <p:extLst>
      <p:ext uri="{BB962C8B-B14F-4D97-AF65-F5344CB8AC3E}">
        <p14:creationId xmlns:p14="http://schemas.microsoft.com/office/powerpoint/2010/main" val="2667836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17</a:t>
            </a:fld>
            <a:endParaRPr lang="ko-KR" altLang="en-US"/>
          </a:p>
        </p:txBody>
      </p:sp>
    </p:spTree>
    <p:extLst>
      <p:ext uri="{BB962C8B-B14F-4D97-AF65-F5344CB8AC3E}">
        <p14:creationId xmlns:p14="http://schemas.microsoft.com/office/powerpoint/2010/main" val="2969079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18</a:t>
            </a:fld>
            <a:endParaRPr lang="ko-KR" altLang="en-US"/>
          </a:p>
        </p:txBody>
      </p:sp>
    </p:spTree>
    <p:extLst>
      <p:ext uri="{BB962C8B-B14F-4D97-AF65-F5344CB8AC3E}">
        <p14:creationId xmlns:p14="http://schemas.microsoft.com/office/powerpoint/2010/main" val="22236811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19</a:t>
            </a:fld>
            <a:endParaRPr lang="ko-KR" altLang="en-US"/>
          </a:p>
        </p:txBody>
      </p:sp>
    </p:spTree>
    <p:extLst>
      <p:ext uri="{BB962C8B-B14F-4D97-AF65-F5344CB8AC3E}">
        <p14:creationId xmlns:p14="http://schemas.microsoft.com/office/powerpoint/2010/main" val="1877887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2</a:t>
            </a:fld>
            <a:endParaRPr lang="ko-KR" altLang="en-US"/>
          </a:p>
        </p:txBody>
      </p:sp>
    </p:spTree>
    <p:extLst>
      <p:ext uri="{BB962C8B-B14F-4D97-AF65-F5344CB8AC3E}">
        <p14:creationId xmlns:p14="http://schemas.microsoft.com/office/powerpoint/2010/main" val="996589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20</a:t>
            </a:fld>
            <a:endParaRPr lang="ko-KR" altLang="en-US"/>
          </a:p>
        </p:txBody>
      </p:sp>
    </p:spTree>
    <p:extLst>
      <p:ext uri="{BB962C8B-B14F-4D97-AF65-F5344CB8AC3E}">
        <p14:creationId xmlns:p14="http://schemas.microsoft.com/office/powerpoint/2010/main" val="39195684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22</a:t>
            </a:fld>
            <a:endParaRPr lang="ko-KR" altLang="en-US"/>
          </a:p>
        </p:txBody>
      </p:sp>
    </p:spTree>
    <p:extLst>
      <p:ext uri="{BB962C8B-B14F-4D97-AF65-F5344CB8AC3E}">
        <p14:creationId xmlns:p14="http://schemas.microsoft.com/office/powerpoint/2010/main" val="2769541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3</a:t>
            </a:fld>
            <a:endParaRPr lang="ko-KR" altLang="en-US"/>
          </a:p>
        </p:txBody>
      </p:sp>
    </p:spTree>
    <p:extLst>
      <p:ext uri="{BB962C8B-B14F-4D97-AF65-F5344CB8AC3E}">
        <p14:creationId xmlns:p14="http://schemas.microsoft.com/office/powerpoint/2010/main" val="1577235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4</a:t>
            </a:fld>
            <a:endParaRPr lang="ko-KR" altLang="en-US"/>
          </a:p>
        </p:txBody>
      </p:sp>
    </p:spTree>
    <p:extLst>
      <p:ext uri="{BB962C8B-B14F-4D97-AF65-F5344CB8AC3E}">
        <p14:creationId xmlns:p14="http://schemas.microsoft.com/office/powerpoint/2010/main" val="1081826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5</a:t>
            </a:fld>
            <a:endParaRPr lang="ko-KR" altLang="en-US"/>
          </a:p>
        </p:txBody>
      </p:sp>
    </p:spTree>
    <p:extLst>
      <p:ext uri="{BB962C8B-B14F-4D97-AF65-F5344CB8AC3E}">
        <p14:creationId xmlns:p14="http://schemas.microsoft.com/office/powerpoint/2010/main" val="1760683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6</a:t>
            </a:fld>
            <a:endParaRPr lang="ko-KR" altLang="en-US"/>
          </a:p>
        </p:txBody>
      </p:sp>
    </p:spTree>
    <p:extLst>
      <p:ext uri="{BB962C8B-B14F-4D97-AF65-F5344CB8AC3E}">
        <p14:creationId xmlns:p14="http://schemas.microsoft.com/office/powerpoint/2010/main" val="1585908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7</a:t>
            </a:fld>
            <a:endParaRPr lang="ko-KR" altLang="en-US"/>
          </a:p>
        </p:txBody>
      </p:sp>
    </p:spTree>
    <p:extLst>
      <p:ext uri="{BB962C8B-B14F-4D97-AF65-F5344CB8AC3E}">
        <p14:creationId xmlns:p14="http://schemas.microsoft.com/office/powerpoint/2010/main" val="2705284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8</a:t>
            </a:fld>
            <a:endParaRPr lang="ko-KR" altLang="en-US"/>
          </a:p>
        </p:txBody>
      </p:sp>
    </p:spTree>
    <p:extLst>
      <p:ext uri="{BB962C8B-B14F-4D97-AF65-F5344CB8AC3E}">
        <p14:creationId xmlns:p14="http://schemas.microsoft.com/office/powerpoint/2010/main" val="2616362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F9E4D417-57B8-4FD1-803E-A5E86A1D494B}" type="slidenum">
              <a:rPr lang="ko-KR" altLang="en-US" smtClean="0"/>
              <a:t>9</a:t>
            </a:fld>
            <a:endParaRPr lang="ko-KR" altLang="en-US"/>
          </a:p>
        </p:txBody>
      </p:sp>
    </p:spTree>
    <p:extLst>
      <p:ext uri="{BB962C8B-B14F-4D97-AF65-F5344CB8AC3E}">
        <p14:creationId xmlns:p14="http://schemas.microsoft.com/office/powerpoint/2010/main" val="4241755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ko-KR" altLang="en-US"/>
              <a:t>마스터 제목 스타일 편집</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ko-KR" altLang="en-US"/>
              <a:t>클릭하여 마스터 부제목 스타일 편집</a:t>
            </a:r>
            <a:endParaRPr lang="en-US" dirty="0"/>
          </a:p>
        </p:txBody>
      </p:sp>
      <p:sp>
        <p:nvSpPr>
          <p:cNvPr id="4" name="Date Placeholder 3"/>
          <p:cNvSpPr>
            <a:spLocks noGrp="1"/>
          </p:cNvSpPr>
          <p:nvPr>
            <p:ph type="dt" sz="half" idx="10"/>
          </p:nvPr>
        </p:nvSpPr>
        <p:spPr/>
        <p:txBody>
          <a:bodyPr/>
          <a:lstStyle/>
          <a:p>
            <a:fld id="{62FDBF5E-02EB-4699-AD47-82C3D20DF656}" type="datetimeFigureOut">
              <a:rPr lang="ko-KR" altLang="en-US" smtClean="0"/>
              <a:t>2026-05-12</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F7B6F868-4BDC-41AD-9D82-ACDF910E686C}" type="slidenum">
              <a:rPr lang="ko-KR" altLang="en-US" smtClean="0"/>
              <a:t>‹#›</a:t>
            </a:fld>
            <a:endParaRPr lang="ko-KR" altLang="en-US"/>
          </a:p>
        </p:txBody>
      </p:sp>
    </p:spTree>
    <p:extLst>
      <p:ext uri="{BB962C8B-B14F-4D97-AF65-F5344CB8AC3E}">
        <p14:creationId xmlns:p14="http://schemas.microsoft.com/office/powerpoint/2010/main" val="3243461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62FDBF5E-02EB-4699-AD47-82C3D20DF656}" type="datetimeFigureOut">
              <a:rPr lang="ko-KR" altLang="en-US" smtClean="0"/>
              <a:t>2026-05-12</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F7B6F868-4BDC-41AD-9D82-ACDF910E686C}" type="slidenum">
              <a:rPr lang="ko-KR" altLang="en-US" smtClean="0"/>
              <a:t>‹#›</a:t>
            </a:fld>
            <a:endParaRPr lang="ko-KR" altLang="en-US"/>
          </a:p>
        </p:txBody>
      </p:sp>
    </p:spTree>
    <p:extLst>
      <p:ext uri="{BB962C8B-B14F-4D97-AF65-F5344CB8AC3E}">
        <p14:creationId xmlns:p14="http://schemas.microsoft.com/office/powerpoint/2010/main" val="578736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62FDBF5E-02EB-4699-AD47-82C3D20DF656}" type="datetimeFigureOut">
              <a:rPr lang="ko-KR" altLang="en-US" smtClean="0"/>
              <a:t>2026-05-12</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F7B6F868-4BDC-41AD-9D82-ACDF910E686C}" type="slidenum">
              <a:rPr lang="ko-KR" altLang="en-US" smtClean="0"/>
              <a:t>‹#›</a:t>
            </a:fld>
            <a:endParaRPr lang="ko-KR" altLang="en-US"/>
          </a:p>
        </p:txBody>
      </p:sp>
    </p:spTree>
    <p:extLst>
      <p:ext uri="{BB962C8B-B14F-4D97-AF65-F5344CB8AC3E}">
        <p14:creationId xmlns:p14="http://schemas.microsoft.com/office/powerpoint/2010/main" val="2598568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제목 슬라이드">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1749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lvl1pPr>
              <a:defRPr/>
            </a:lvl1pPr>
          </a:lstStyle>
          <a:p>
            <a:endParaRPr lang="en-US" altLang="ko-KR">
              <a:solidFill>
                <a:srgbClr val="000000"/>
              </a:solidFill>
            </a:endParaRPr>
          </a:p>
        </p:txBody>
      </p:sp>
      <p:sp>
        <p:nvSpPr>
          <p:cNvPr id="5" name="바닥글 개체 틀 4"/>
          <p:cNvSpPr>
            <a:spLocks noGrp="1"/>
          </p:cNvSpPr>
          <p:nvPr>
            <p:ph type="ftr" sz="quarter" idx="11"/>
          </p:nvPr>
        </p:nvSpPr>
        <p:spPr/>
        <p:txBody>
          <a:bodyPr/>
          <a:lstStyle>
            <a:lvl1pPr>
              <a:defRPr/>
            </a:lvl1pPr>
          </a:lstStyle>
          <a:p>
            <a:endParaRPr lang="en-US" altLang="ko-KR">
              <a:solidFill>
                <a:srgbClr val="000000"/>
              </a:solidFill>
            </a:endParaRPr>
          </a:p>
        </p:txBody>
      </p:sp>
      <p:sp>
        <p:nvSpPr>
          <p:cNvPr id="6" name="슬라이드 번호 개체 틀 5"/>
          <p:cNvSpPr>
            <a:spLocks noGrp="1"/>
          </p:cNvSpPr>
          <p:nvPr>
            <p:ph type="sldNum" sz="quarter" idx="12"/>
          </p:nvPr>
        </p:nvSpPr>
        <p:spPr/>
        <p:txBody>
          <a:bodyPr/>
          <a:lstStyle>
            <a:lvl1pPr>
              <a:defRPr/>
            </a:lvl1pPr>
          </a:lstStyle>
          <a:p>
            <a:fld id="{6CE63B96-031D-4681-83D5-A470EEB9A563}" type="slidenum">
              <a:rPr lang="en-US" altLang="ko-KR">
                <a:solidFill>
                  <a:srgbClr val="000000"/>
                </a:solidFill>
              </a:rPr>
              <a:pPr/>
              <a:t>‹#›</a:t>
            </a:fld>
            <a:endParaRPr lang="en-US" altLang="ko-KR">
              <a:solidFill>
                <a:srgbClr val="000000"/>
              </a:solidFill>
            </a:endParaRPr>
          </a:p>
        </p:txBody>
      </p:sp>
    </p:spTree>
    <p:extLst>
      <p:ext uri="{BB962C8B-B14F-4D97-AF65-F5344CB8AC3E}">
        <p14:creationId xmlns:p14="http://schemas.microsoft.com/office/powerpoint/2010/main" val="4102717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541735" y="5875871"/>
            <a:ext cx="5829300" cy="1816100"/>
          </a:xfrm>
        </p:spPr>
        <p:txBody>
          <a:bodyPr anchor="t"/>
          <a:lstStyle>
            <a:lvl1pPr algn="l">
              <a:defRPr sz="2250" b="1" cap="all"/>
            </a:lvl1pPr>
          </a:lstStyle>
          <a:p>
            <a:r>
              <a:rPr lang="ko-KR" altLang="en-US"/>
              <a:t>마스터 제목 스타일 편집</a:t>
            </a:r>
          </a:p>
        </p:txBody>
      </p:sp>
      <p:sp>
        <p:nvSpPr>
          <p:cNvPr id="3" name="텍스트 개체 틀 2"/>
          <p:cNvSpPr>
            <a:spLocks noGrp="1"/>
          </p:cNvSpPr>
          <p:nvPr>
            <p:ph type="body" idx="1"/>
          </p:nvPr>
        </p:nvSpPr>
        <p:spPr>
          <a:xfrm>
            <a:off x="541735" y="3875618"/>
            <a:ext cx="5829300" cy="2000249"/>
          </a:xfrm>
        </p:spPr>
        <p:txBody>
          <a:bodyPr anchor="b"/>
          <a:lstStyle>
            <a:lvl1pPr marL="0" indent="0">
              <a:buNone/>
              <a:defRPr sz="1125"/>
            </a:lvl1pPr>
            <a:lvl2pPr marL="257175" indent="0">
              <a:buNone/>
              <a:defRPr sz="1013"/>
            </a:lvl2pPr>
            <a:lvl3pPr marL="514350" indent="0">
              <a:buNone/>
              <a:defRPr sz="900"/>
            </a:lvl3pPr>
            <a:lvl4pPr marL="771525" indent="0">
              <a:buNone/>
              <a:defRPr sz="788"/>
            </a:lvl4pPr>
            <a:lvl5pPr marL="1028700" indent="0">
              <a:buNone/>
              <a:defRPr sz="788"/>
            </a:lvl5pPr>
            <a:lvl6pPr marL="1285875" indent="0">
              <a:buNone/>
              <a:defRPr sz="788"/>
            </a:lvl6pPr>
            <a:lvl7pPr marL="1543050" indent="0">
              <a:buNone/>
              <a:defRPr sz="788"/>
            </a:lvl7pPr>
            <a:lvl8pPr marL="1800225" indent="0">
              <a:buNone/>
              <a:defRPr sz="788"/>
            </a:lvl8pPr>
            <a:lvl9pPr marL="2057400" indent="0">
              <a:buNone/>
              <a:defRPr sz="788"/>
            </a:lvl9pPr>
          </a:lstStyle>
          <a:p>
            <a:pPr lvl="0"/>
            <a:r>
              <a:rPr lang="ko-KR" altLang="en-US"/>
              <a:t>마스터 텍스트 스타일을 편집합니다</a:t>
            </a:r>
          </a:p>
        </p:txBody>
      </p:sp>
      <p:sp>
        <p:nvSpPr>
          <p:cNvPr id="4" name="날짜 개체 틀 3"/>
          <p:cNvSpPr>
            <a:spLocks noGrp="1"/>
          </p:cNvSpPr>
          <p:nvPr>
            <p:ph type="dt" sz="half" idx="10"/>
          </p:nvPr>
        </p:nvSpPr>
        <p:spPr/>
        <p:txBody>
          <a:bodyPr/>
          <a:lstStyle>
            <a:lvl1pPr>
              <a:defRPr/>
            </a:lvl1pPr>
          </a:lstStyle>
          <a:p>
            <a:endParaRPr lang="en-US" altLang="ko-KR">
              <a:solidFill>
                <a:srgbClr val="000000"/>
              </a:solidFill>
            </a:endParaRPr>
          </a:p>
        </p:txBody>
      </p:sp>
      <p:sp>
        <p:nvSpPr>
          <p:cNvPr id="5" name="바닥글 개체 틀 4"/>
          <p:cNvSpPr>
            <a:spLocks noGrp="1"/>
          </p:cNvSpPr>
          <p:nvPr>
            <p:ph type="ftr" sz="quarter" idx="11"/>
          </p:nvPr>
        </p:nvSpPr>
        <p:spPr/>
        <p:txBody>
          <a:bodyPr/>
          <a:lstStyle>
            <a:lvl1pPr>
              <a:defRPr/>
            </a:lvl1pPr>
          </a:lstStyle>
          <a:p>
            <a:endParaRPr lang="en-US" altLang="ko-KR">
              <a:solidFill>
                <a:srgbClr val="000000"/>
              </a:solidFill>
            </a:endParaRPr>
          </a:p>
        </p:txBody>
      </p:sp>
      <p:sp>
        <p:nvSpPr>
          <p:cNvPr id="6" name="슬라이드 번호 개체 틀 5"/>
          <p:cNvSpPr>
            <a:spLocks noGrp="1"/>
          </p:cNvSpPr>
          <p:nvPr>
            <p:ph type="sldNum" sz="quarter" idx="12"/>
          </p:nvPr>
        </p:nvSpPr>
        <p:spPr/>
        <p:txBody>
          <a:bodyPr/>
          <a:lstStyle>
            <a:lvl1pPr>
              <a:defRPr/>
            </a:lvl1pPr>
          </a:lstStyle>
          <a:p>
            <a:fld id="{C00B4808-283C-4BF8-AED3-4E0FC4D5904A}" type="slidenum">
              <a:rPr lang="en-US" altLang="ko-KR">
                <a:solidFill>
                  <a:srgbClr val="000000"/>
                </a:solidFill>
              </a:rPr>
              <a:pPr/>
              <a:t>‹#›</a:t>
            </a:fld>
            <a:endParaRPr lang="en-US" altLang="ko-KR">
              <a:solidFill>
                <a:srgbClr val="000000"/>
              </a:solidFill>
            </a:endParaRPr>
          </a:p>
        </p:txBody>
      </p:sp>
    </p:spTree>
    <p:extLst>
      <p:ext uri="{BB962C8B-B14F-4D97-AF65-F5344CB8AC3E}">
        <p14:creationId xmlns:p14="http://schemas.microsoft.com/office/powerpoint/2010/main" val="3491649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342900" y="2133605"/>
            <a:ext cx="3028950" cy="6034617"/>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3486150" y="2133605"/>
            <a:ext cx="3028950" cy="6034617"/>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lvl1pPr>
              <a:defRPr/>
            </a:lvl1pPr>
          </a:lstStyle>
          <a:p>
            <a:endParaRPr lang="en-US" altLang="ko-KR">
              <a:solidFill>
                <a:srgbClr val="000000"/>
              </a:solidFill>
            </a:endParaRPr>
          </a:p>
        </p:txBody>
      </p:sp>
      <p:sp>
        <p:nvSpPr>
          <p:cNvPr id="6" name="바닥글 개체 틀 5"/>
          <p:cNvSpPr>
            <a:spLocks noGrp="1"/>
          </p:cNvSpPr>
          <p:nvPr>
            <p:ph type="ftr" sz="quarter" idx="11"/>
          </p:nvPr>
        </p:nvSpPr>
        <p:spPr/>
        <p:txBody>
          <a:bodyPr/>
          <a:lstStyle>
            <a:lvl1pPr>
              <a:defRPr/>
            </a:lvl1pPr>
          </a:lstStyle>
          <a:p>
            <a:endParaRPr lang="en-US" altLang="ko-KR">
              <a:solidFill>
                <a:srgbClr val="000000"/>
              </a:solidFill>
            </a:endParaRPr>
          </a:p>
        </p:txBody>
      </p:sp>
      <p:sp>
        <p:nvSpPr>
          <p:cNvPr id="7" name="슬라이드 번호 개체 틀 6"/>
          <p:cNvSpPr>
            <a:spLocks noGrp="1"/>
          </p:cNvSpPr>
          <p:nvPr>
            <p:ph type="sldNum" sz="quarter" idx="12"/>
          </p:nvPr>
        </p:nvSpPr>
        <p:spPr/>
        <p:txBody>
          <a:bodyPr/>
          <a:lstStyle>
            <a:lvl1pPr>
              <a:defRPr/>
            </a:lvl1pPr>
          </a:lstStyle>
          <a:p>
            <a:fld id="{88303F24-CCA7-433C-8BB1-D7D499CF7C4C}" type="slidenum">
              <a:rPr lang="en-US" altLang="ko-KR">
                <a:solidFill>
                  <a:srgbClr val="000000"/>
                </a:solidFill>
              </a:rPr>
              <a:pPr/>
              <a:t>‹#›</a:t>
            </a:fld>
            <a:endParaRPr lang="en-US" altLang="ko-KR">
              <a:solidFill>
                <a:srgbClr val="000000"/>
              </a:solidFill>
            </a:endParaRPr>
          </a:p>
        </p:txBody>
      </p:sp>
    </p:spTree>
    <p:extLst>
      <p:ext uri="{BB962C8B-B14F-4D97-AF65-F5344CB8AC3E}">
        <p14:creationId xmlns:p14="http://schemas.microsoft.com/office/powerpoint/2010/main" val="155202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a:t>마스터 제목 스타일 편집</a:t>
            </a:r>
          </a:p>
        </p:txBody>
      </p:sp>
      <p:sp>
        <p:nvSpPr>
          <p:cNvPr id="3" name="텍스트 개체 틀 2"/>
          <p:cNvSpPr>
            <a:spLocks noGrp="1"/>
          </p:cNvSpPr>
          <p:nvPr>
            <p:ph type="body" idx="1"/>
          </p:nvPr>
        </p:nvSpPr>
        <p:spPr>
          <a:xfrm>
            <a:off x="342900" y="2046817"/>
            <a:ext cx="3030141" cy="853016"/>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ko-KR" altLang="en-US"/>
              <a:t>마스터 텍스트 스타일을 편집합니다</a:t>
            </a:r>
          </a:p>
        </p:txBody>
      </p:sp>
      <p:sp>
        <p:nvSpPr>
          <p:cNvPr id="4" name="내용 개체 틀 3"/>
          <p:cNvSpPr>
            <a:spLocks noGrp="1"/>
          </p:cNvSpPr>
          <p:nvPr>
            <p:ph sz="half" idx="2"/>
          </p:nvPr>
        </p:nvSpPr>
        <p:spPr>
          <a:xfrm>
            <a:off x="342900" y="2899833"/>
            <a:ext cx="3030141" cy="526838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3483770" y="2046817"/>
            <a:ext cx="3031331" cy="853016"/>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ko-KR" altLang="en-US"/>
              <a:t>마스터 텍스트 스타일을 편집합니다</a:t>
            </a:r>
          </a:p>
        </p:txBody>
      </p:sp>
      <p:sp>
        <p:nvSpPr>
          <p:cNvPr id="6" name="내용 개체 틀 5"/>
          <p:cNvSpPr>
            <a:spLocks noGrp="1"/>
          </p:cNvSpPr>
          <p:nvPr>
            <p:ph sz="quarter" idx="4"/>
          </p:nvPr>
        </p:nvSpPr>
        <p:spPr>
          <a:xfrm>
            <a:off x="3483770" y="2899833"/>
            <a:ext cx="3031331" cy="526838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lvl1pPr>
              <a:defRPr/>
            </a:lvl1pPr>
          </a:lstStyle>
          <a:p>
            <a:endParaRPr lang="en-US" altLang="ko-KR">
              <a:solidFill>
                <a:srgbClr val="000000"/>
              </a:solidFill>
            </a:endParaRPr>
          </a:p>
        </p:txBody>
      </p:sp>
      <p:sp>
        <p:nvSpPr>
          <p:cNvPr id="8" name="바닥글 개체 틀 7"/>
          <p:cNvSpPr>
            <a:spLocks noGrp="1"/>
          </p:cNvSpPr>
          <p:nvPr>
            <p:ph type="ftr" sz="quarter" idx="11"/>
          </p:nvPr>
        </p:nvSpPr>
        <p:spPr/>
        <p:txBody>
          <a:bodyPr/>
          <a:lstStyle>
            <a:lvl1pPr>
              <a:defRPr/>
            </a:lvl1pPr>
          </a:lstStyle>
          <a:p>
            <a:endParaRPr lang="en-US" altLang="ko-KR">
              <a:solidFill>
                <a:srgbClr val="000000"/>
              </a:solidFill>
            </a:endParaRPr>
          </a:p>
        </p:txBody>
      </p:sp>
      <p:sp>
        <p:nvSpPr>
          <p:cNvPr id="9" name="슬라이드 번호 개체 틀 8"/>
          <p:cNvSpPr>
            <a:spLocks noGrp="1"/>
          </p:cNvSpPr>
          <p:nvPr>
            <p:ph type="sldNum" sz="quarter" idx="12"/>
          </p:nvPr>
        </p:nvSpPr>
        <p:spPr/>
        <p:txBody>
          <a:bodyPr/>
          <a:lstStyle>
            <a:lvl1pPr>
              <a:defRPr/>
            </a:lvl1pPr>
          </a:lstStyle>
          <a:p>
            <a:fld id="{99A238A1-4E53-4E1D-8620-9D8F4889BA65}" type="slidenum">
              <a:rPr lang="en-US" altLang="ko-KR">
                <a:solidFill>
                  <a:srgbClr val="000000"/>
                </a:solidFill>
              </a:rPr>
              <a:pPr/>
              <a:t>‹#›</a:t>
            </a:fld>
            <a:endParaRPr lang="en-US" altLang="ko-KR">
              <a:solidFill>
                <a:srgbClr val="000000"/>
              </a:solidFill>
            </a:endParaRPr>
          </a:p>
        </p:txBody>
      </p:sp>
    </p:spTree>
    <p:extLst>
      <p:ext uri="{BB962C8B-B14F-4D97-AF65-F5344CB8AC3E}">
        <p14:creationId xmlns:p14="http://schemas.microsoft.com/office/powerpoint/2010/main" val="908601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lvl1pPr>
              <a:defRPr/>
            </a:lvl1pPr>
          </a:lstStyle>
          <a:p>
            <a:endParaRPr lang="en-US" altLang="ko-KR">
              <a:solidFill>
                <a:srgbClr val="000000"/>
              </a:solidFill>
            </a:endParaRPr>
          </a:p>
        </p:txBody>
      </p:sp>
      <p:sp>
        <p:nvSpPr>
          <p:cNvPr id="4" name="바닥글 개체 틀 3"/>
          <p:cNvSpPr>
            <a:spLocks noGrp="1"/>
          </p:cNvSpPr>
          <p:nvPr>
            <p:ph type="ftr" sz="quarter" idx="11"/>
          </p:nvPr>
        </p:nvSpPr>
        <p:spPr/>
        <p:txBody>
          <a:bodyPr/>
          <a:lstStyle>
            <a:lvl1pPr>
              <a:defRPr/>
            </a:lvl1pPr>
          </a:lstStyle>
          <a:p>
            <a:endParaRPr lang="en-US" altLang="ko-KR">
              <a:solidFill>
                <a:srgbClr val="000000"/>
              </a:solidFill>
            </a:endParaRPr>
          </a:p>
        </p:txBody>
      </p:sp>
      <p:sp>
        <p:nvSpPr>
          <p:cNvPr id="5" name="슬라이드 번호 개체 틀 4"/>
          <p:cNvSpPr>
            <a:spLocks noGrp="1"/>
          </p:cNvSpPr>
          <p:nvPr>
            <p:ph type="sldNum" sz="quarter" idx="12"/>
          </p:nvPr>
        </p:nvSpPr>
        <p:spPr/>
        <p:txBody>
          <a:bodyPr/>
          <a:lstStyle>
            <a:lvl1pPr>
              <a:defRPr/>
            </a:lvl1pPr>
          </a:lstStyle>
          <a:p>
            <a:fld id="{5E4D07F4-B301-48DB-ABCE-AC19A1B7F9B8}" type="slidenum">
              <a:rPr lang="en-US" altLang="ko-KR">
                <a:solidFill>
                  <a:srgbClr val="000000"/>
                </a:solidFill>
              </a:rPr>
              <a:pPr/>
              <a:t>‹#›</a:t>
            </a:fld>
            <a:endParaRPr lang="en-US" altLang="ko-KR">
              <a:solidFill>
                <a:srgbClr val="000000"/>
              </a:solidFill>
            </a:endParaRPr>
          </a:p>
        </p:txBody>
      </p:sp>
    </p:spTree>
    <p:extLst>
      <p:ext uri="{BB962C8B-B14F-4D97-AF65-F5344CB8AC3E}">
        <p14:creationId xmlns:p14="http://schemas.microsoft.com/office/powerpoint/2010/main" val="27928126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lvl1pPr>
              <a:defRPr/>
            </a:lvl1pPr>
          </a:lstStyle>
          <a:p>
            <a:endParaRPr lang="en-US" altLang="ko-KR">
              <a:solidFill>
                <a:srgbClr val="000000"/>
              </a:solidFill>
            </a:endParaRPr>
          </a:p>
        </p:txBody>
      </p:sp>
      <p:sp>
        <p:nvSpPr>
          <p:cNvPr id="3" name="바닥글 개체 틀 2"/>
          <p:cNvSpPr>
            <a:spLocks noGrp="1"/>
          </p:cNvSpPr>
          <p:nvPr>
            <p:ph type="ftr" sz="quarter" idx="11"/>
          </p:nvPr>
        </p:nvSpPr>
        <p:spPr/>
        <p:txBody>
          <a:bodyPr/>
          <a:lstStyle>
            <a:lvl1pPr>
              <a:defRPr/>
            </a:lvl1pPr>
          </a:lstStyle>
          <a:p>
            <a:endParaRPr lang="en-US" altLang="ko-KR">
              <a:solidFill>
                <a:srgbClr val="000000"/>
              </a:solidFill>
            </a:endParaRPr>
          </a:p>
        </p:txBody>
      </p:sp>
      <p:sp>
        <p:nvSpPr>
          <p:cNvPr id="4" name="슬라이드 번호 개체 틀 3"/>
          <p:cNvSpPr>
            <a:spLocks noGrp="1"/>
          </p:cNvSpPr>
          <p:nvPr>
            <p:ph type="sldNum" sz="quarter" idx="12"/>
          </p:nvPr>
        </p:nvSpPr>
        <p:spPr/>
        <p:txBody>
          <a:bodyPr/>
          <a:lstStyle>
            <a:lvl1pPr>
              <a:defRPr/>
            </a:lvl1pPr>
          </a:lstStyle>
          <a:p>
            <a:fld id="{8B4DB7D9-64B9-4F62-B850-F108A98F4E20}" type="slidenum">
              <a:rPr lang="en-US" altLang="ko-KR">
                <a:solidFill>
                  <a:srgbClr val="000000"/>
                </a:solidFill>
              </a:rPr>
              <a:pPr/>
              <a:t>‹#›</a:t>
            </a:fld>
            <a:endParaRPr lang="en-US" altLang="ko-KR">
              <a:solidFill>
                <a:srgbClr val="000000"/>
              </a:solidFill>
            </a:endParaRPr>
          </a:p>
        </p:txBody>
      </p:sp>
    </p:spTree>
    <p:extLst>
      <p:ext uri="{BB962C8B-B14F-4D97-AF65-F5344CB8AC3E}">
        <p14:creationId xmlns:p14="http://schemas.microsoft.com/office/powerpoint/2010/main" val="2701632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342901" y="364067"/>
            <a:ext cx="2256235" cy="1549400"/>
          </a:xfrm>
        </p:spPr>
        <p:txBody>
          <a:bodyPr anchor="b"/>
          <a:lstStyle>
            <a:lvl1pPr algn="l">
              <a:defRPr sz="1125" b="1"/>
            </a:lvl1pPr>
          </a:lstStyle>
          <a:p>
            <a:r>
              <a:rPr lang="ko-KR" altLang="en-US"/>
              <a:t>마스터 제목 스타일 편집</a:t>
            </a:r>
          </a:p>
        </p:txBody>
      </p:sp>
      <p:sp>
        <p:nvSpPr>
          <p:cNvPr id="3" name="내용 개체 틀 2"/>
          <p:cNvSpPr>
            <a:spLocks noGrp="1"/>
          </p:cNvSpPr>
          <p:nvPr>
            <p:ph idx="1"/>
          </p:nvPr>
        </p:nvSpPr>
        <p:spPr>
          <a:xfrm>
            <a:off x="2681287" y="364071"/>
            <a:ext cx="3833813" cy="780415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342901" y="1913471"/>
            <a:ext cx="2256235" cy="6254751"/>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lvl1pPr>
              <a:defRPr/>
            </a:lvl1pPr>
          </a:lstStyle>
          <a:p>
            <a:endParaRPr lang="en-US" altLang="ko-KR">
              <a:solidFill>
                <a:srgbClr val="000000"/>
              </a:solidFill>
            </a:endParaRPr>
          </a:p>
        </p:txBody>
      </p:sp>
      <p:sp>
        <p:nvSpPr>
          <p:cNvPr id="6" name="바닥글 개체 틀 5"/>
          <p:cNvSpPr>
            <a:spLocks noGrp="1"/>
          </p:cNvSpPr>
          <p:nvPr>
            <p:ph type="ftr" sz="quarter" idx="11"/>
          </p:nvPr>
        </p:nvSpPr>
        <p:spPr/>
        <p:txBody>
          <a:bodyPr/>
          <a:lstStyle>
            <a:lvl1pPr>
              <a:defRPr/>
            </a:lvl1pPr>
          </a:lstStyle>
          <a:p>
            <a:endParaRPr lang="en-US" altLang="ko-KR">
              <a:solidFill>
                <a:srgbClr val="000000"/>
              </a:solidFill>
            </a:endParaRPr>
          </a:p>
        </p:txBody>
      </p:sp>
      <p:sp>
        <p:nvSpPr>
          <p:cNvPr id="7" name="슬라이드 번호 개체 틀 6"/>
          <p:cNvSpPr>
            <a:spLocks noGrp="1"/>
          </p:cNvSpPr>
          <p:nvPr>
            <p:ph type="sldNum" sz="quarter" idx="12"/>
          </p:nvPr>
        </p:nvSpPr>
        <p:spPr/>
        <p:txBody>
          <a:bodyPr/>
          <a:lstStyle>
            <a:lvl1pPr>
              <a:defRPr/>
            </a:lvl1pPr>
          </a:lstStyle>
          <a:p>
            <a:fld id="{8C5AC782-FDEB-4120-91E7-419BFE20C26B}" type="slidenum">
              <a:rPr lang="en-US" altLang="ko-KR">
                <a:solidFill>
                  <a:srgbClr val="000000"/>
                </a:solidFill>
              </a:rPr>
              <a:pPr/>
              <a:t>‹#›</a:t>
            </a:fld>
            <a:endParaRPr lang="en-US" altLang="ko-KR">
              <a:solidFill>
                <a:srgbClr val="000000"/>
              </a:solidFill>
            </a:endParaRPr>
          </a:p>
        </p:txBody>
      </p:sp>
    </p:spTree>
    <p:extLst>
      <p:ext uri="{BB962C8B-B14F-4D97-AF65-F5344CB8AC3E}">
        <p14:creationId xmlns:p14="http://schemas.microsoft.com/office/powerpoint/2010/main" val="226209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62FDBF5E-02EB-4699-AD47-82C3D20DF656}" type="datetimeFigureOut">
              <a:rPr lang="ko-KR" altLang="en-US" smtClean="0"/>
              <a:t>2026-05-12</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F7B6F868-4BDC-41AD-9D82-ACDF910E686C}" type="slidenum">
              <a:rPr lang="ko-KR" altLang="en-US" smtClean="0"/>
              <a:t>‹#›</a:t>
            </a:fld>
            <a:endParaRPr lang="ko-KR" altLang="en-US"/>
          </a:p>
        </p:txBody>
      </p:sp>
    </p:spTree>
    <p:extLst>
      <p:ext uri="{BB962C8B-B14F-4D97-AF65-F5344CB8AC3E}">
        <p14:creationId xmlns:p14="http://schemas.microsoft.com/office/powerpoint/2010/main" val="42040382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344216" y="6400800"/>
            <a:ext cx="4114800" cy="755651"/>
          </a:xfrm>
        </p:spPr>
        <p:txBody>
          <a:bodyPr anchor="b"/>
          <a:lstStyle>
            <a:lvl1pPr algn="l">
              <a:defRPr sz="1125" b="1"/>
            </a:lvl1pPr>
          </a:lstStyle>
          <a:p>
            <a:r>
              <a:rPr lang="ko-KR" altLang="en-US"/>
              <a:t>마스터 제목 스타일 편집</a:t>
            </a:r>
          </a:p>
        </p:txBody>
      </p:sp>
      <p:sp>
        <p:nvSpPr>
          <p:cNvPr id="3" name="그림 개체 틀 2"/>
          <p:cNvSpPr>
            <a:spLocks noGrp="1"/>
          </p:cNvSpPr>
          <p:nvPr>
            <p:ph type="pic" idx="1"/>
          </p:nvPr>
        </p:nvSpPr>
        <p:spPr>
          <a:xfrm>
            <a:off x="1344216" y="817033"/>
            <a:ext cx="4114800" cy="5486400"/>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ko-KR" altLang="en-US"/>
          </a:p>
        </p:txBody>
      </p:sp>
      <p:sp>
        <p:nvSpPr>
          <p:cNvPr id="4" name="텍스트 개체 틀 3"/>
          <p:cNvSpPr>
            <a:spLocks noGrp="1"/>
          </p:cNvSpPr>
          <p:nvPr>
            <p:ph type="body" sz="half" idx="2"/>
          </p:nvPr>
        </p:nvSpPr>
        <p:spPr>
          <a:xfrm>
            <a:off x="1344216" y="7156451"/>
            <a:ext cx="4114800" cy="1073149"/>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lvl1pPr>
              <a:defRPr/>
            </a:lvl1pPr>
          </a:lstStyle>
          <a:p>
            <a:endParaRPr lang="en-US" altLang="ko-KR">
              <a:solidFill>
                <a:srgbClr val="000000"/>
              </a:solidFill>
            </a:endParaRPr>
          </a:p>
        </p:txBody>
      </p:sp>
      <p:sp>
        <p:nvSpPr>
          <p:cNvPr id="6" name="바닥글 개체 틀 5"/>
          <p:cNvSpPr>
            <a:spLocks noGrp="1"/>
          </p:cNvSpPr>
          <p:nvPr>
            <p:ph type="ftr" sz="quarter" idx="11"/>
          </p:nvPr>
        </p:nvSpPr>
        <p:spPr/>
        <p:txBody>
          <a:bodyPr/>
          <a:lstStyle>
            <a:lvl1pPr>
              <a:defRPr/>
            </a:lvl1pPr>
          </a:lstStyle>
          <a:p>
            <a:endParaRPr lang="en-US" altLang="ko-KR">
              <a:solidFill>
                <a:srgbClr val="000000"/>
              </a:solidFill>
            </a:endParaRPr>
          </a:p>
        </p:txBody>
      </p:sp>
      <p:sp>
        <p:nvSpPr>
          <p:cNvPr id="7" name="슬라이드 번호 개체 틀 6"/>
          <p:cNvSpPr>
            <a:spLocks noGrp="1"/>
          </p:cNvSpPr>
          <p:nvPr>
            <p:ph type="sldNum" sz="quarter" idx="12"/>
          </p:nvPr>
        </p:nvSpPr>
        <p:spPr/>
        <p:txBody>
          <a:bodyPr/>
          <a:lstStyle>
            <a:lvl1pPr>
              <a:defRPr/>
            </a:lvl1pPr>
          </a:lstStyle>
          <a:p>
            <a:fld id="{D4F5559C-7A37-4961-933C-479A66E4CC77}" type="slidenum">
              <a:rPr lang="en-US" altLang="ko-KR">
                <a:solidFill>
                  <a:srgbClr val="000000"/>
                </a:solidFill>
              </a:rPr>
              <a:pPr/>
              <a:t>‹#›</a:t>
            </a:fld>
            <a:endParaRPr lang="en-US" altLang="ko-KR">
              <a:solidFill>
                <a:srgbClr val="000000"/>
              </a:solidFill>
            </a:endParaRPr>
          </a:p>
        </p:txBody>
      </p:sp>
    </p:spTree>
    <p:extLst>
      <p:ext uri="{BB962C8B-B14F-4D97-AF65-F5344CB8AC3E}">
        <p14:creationId xmlns:p14="http://schemas.microsoft.com/office/powerpoint/2010/main" val="3827042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lvl1pPr>
              <a:defRPr/>
            </a:lvl1pPr>
          </a:lstStyle>
          <a:p>
            <a:endParaRPr lang="en-US" altLang="ko-KR">
              <a:solidFill>
                <a:srgbClr val="000000"/>
              </a:solidFill>
            </a:endParaRPr>
          </a:p>
        </p:txBody>
      </p:sp>
      <p:sp>
        <p:nvSpPr>
          <p:cNvPr id="5" name="바닥글 개체 틀 4"/>
          <p:cNvSpPr>
            <a:spLocks noGrp="1"/>
          </p:cNvSpPr>
          <p:nvPr>
            <p:ph type="ftr" sz="quarter" idx="11"/>
          </p:nvPr>
        </p:nvSpPr>
        <p:spPr/>
        <p:txBody>
          <a:bodyPr/>
          <a:lstStyle>
            <a:lvl1pPr>
              <a:defRPr/>
            </a:lvl1pPr>
          </a:lstStyle>
          <a:p>
            <a:endParaRPr lang="en-US" altLang="ko-KR">
              <a:solidFill>
                <a:srgbClr val="000000"/>
              </a:solidFill>
            </a:endParaRPr>
          </a:p>
        </p:txBody>
      </p:sp>
      <p:sp>
        <p:nvSpPr>
          <p:cNvPr id="6" name="슬라이드 번호 개체 틀 5"/>
          <p:cNvSpPr>
            <a:spLocks noGrp="1"/>
          </p:cNvSpPr>
          <p:nvPr>
            <p:ph type="sldNum" sz="quarter" idx="12"/>
          </p:nvPr>
        </p:nvSpPr>
        <p:spPr/>
        <p:txBody>
          <a:bodyPr/>
          <a:lstStyle>
            <a:lvl1pPr>
              <a:defRPr/>
            </a:lvl1pPr>
          </a:lstStyle>
          <a:p>
            <a:fld id="{123A5CD3-6C4E-4916-B4BD-9CE7A8AC9D58}" type="slidenum">
              <a:rPr lang="en-US" altLang="ko-KR">
                <a:solidFill>
                  <a:srgbClr val="000000"/>
                </a:solidFill>
              </a:rPr>
              <a:pPr/>
              <a:t>‹#›</a:t>
            </a:fld>
            <a:endParaRPr lang="en-US" altLang="ko-KR">
              <a:solidFill>
                <a:srgbClr val="000000"/>
              </a:solidFill>
            </a:endParaRPr>
          </a:p>
        </p:txBody>
      </p:sp>
    </p:spTree>
    <p:extLst>
      <p:ext uri="{BB962C8B-B14F-4D97-AF65-F5344CB8AC3E}">
        <p14:creationId xmlns:p14="http://schemas.microsoft.com/office/powerpoint/2010/main" val="33469800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4972050" y="366189"/>
            <a:ext cx="1543050" cy="7802033"/>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342900" y="366189"/>
            <a:ext cx="4514850" cy="7802033"/>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lvl1pPr>
              <a:defRPr/>
            </a:lvl1pPr>
          </a:lstStyle>
          <a:p>
            <a:endParaRPr lang="en-US" altLang="ko-KR">
              <a:solidFill>
                <a:srgbClr val="000000"/>
              </a:solidFill>
            </a:endParaRPr>
          </a:p>
        </p:txBody>
      </p:sp>
      <p:sp>
        <p:nvSpPr>
          <p:cNvPr id="5" name="바닥글 개체 틀 4"/>
          <p:cNvSpPr>
            <a:spLocks noGrp="1"/>
          </p:cNvSpPr>
          <p:nvPr>
            <p:ph type="ftr" sz="quarter" idx="11"/>
          </p:nvPr>
        </p:nvSpPr>
        <p:spPr/>
        <p:txBody>
          <a:bodyPr/>
          <a:lstStyle>
            <a:lvl1pPr>
              <a:defRPr/>
            </a:lvl1pPr>
          </a:lstStyle>
          <a:p>
            <a:endParaRPr lang="en-US" altLang="ko-KR">
              <a:solidFill>
                <a:srgbClr val="000000"/>
              </a:solidFill>
            </a:endParaRPr>
          </a:p>
        </p:txBody>
      </p:sp>
      <p:sp>
        <p:nvSpPr>
          <p:cNvPr id="6" name="슬라이드 번호 개체 틀 5"/>
          <p:cNvSpPr>
            <a:spLocks noGrp="1"/>
          </p:cNvSpPr>
          <p:nvPr>
            <p:ph type="sldNum" sz="quarter" idx="12"/>
          </p:nvPr>
        </p:nvSpPr>
        <p:spPr/>
        <p:txBody>
          <a:bodyPr/>
          <a:lstStyle>
            <a:lvl1pPr>
              <a:defRPr/>
            </a:lvl1pPr>
          </a:lstStyle>
          <a:p>
            <a:fld id="{43F76C4F-B73E-48B5-B1DF-EA5578E68747}" type="slidenum">
              <a:rPr lang="en-US" altLang="ko-KR">
                <a:solidFill>
                  <a:srgbClr val="000000"/>
                </a:solidFill>
              </a:rPr>
              <a:pPr/>
              <a:t>‹#›</a:t>
            </a:fld>
            <a:endParaRPr lang="en-US" altLang="ko-KR">
              <a:solidFill>
                <a:srgbClr val="000000"/>
              </a:solidFill>
            </a:endParaRPr>
          </a:p>
        </p:txBody>
      </p:sp>
    </p:spTree>
    <p:extLst>
      <p:ext uri="{BB962C8B-B14F-4D97-AF65-F5344CB8AC3E}">
        <p14:creationId xmlns:p14="http://schemas.microsoft.com/office/powerpoint/2010/main" val="2985073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ko-KR" altLang="en-US"/>
              <a:t>마스터 제목 스타일 편집</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p:txBody>
          <a:bodyPr/>
          <a:lstStyle/>
          <a:p>
            <a:fld id="{62FDBF5E-02EB-4699-AD47-82C3D20DF656}" type="datetimeFigureOut">
              <a:rPr lang="ko-KR" altLang="en-US" smtClean="0"/>
              <a:t>2026-05-12</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F7B6F868-4BDC-41AD-9D82-ACDF910E686C}" type="slidenum">
              <a:rPr lang="ko-KR" altLang="en-US" smtClean="0"/>
              <a:t>‹#›</a:t>
            </a:fld>
            <a:endParaRPr lang="ko-KR" altLang="en-US"/>
          </a:p>
        </p:txBody>
      </p:sp>
    </p:spTree>
    <p:extLst>
      <p:ext uri="{BB962C8B-B14F-4D97-AF65-F5344CB8AC3E}">
        <p14:creationId xmlns:p14="http://schemas.microsoft.com/office/powerpoint/2010/main" val="3187981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Date Placeholder 4"/>
          <p:cNvSpPr>
            <a:spLocks noGrp="1"/>
          </p:cNvSpPr>
          <p:nvPr>
            <p:ph type="dt" sz="half" idx="10"/>
          </p:nvPr>
        </p:nvSpPr>
        <p:spPr/>
        <p:txBody>
          <a:bodyPr/>
          <a:lstStyle/>
          <a:p>
            <a:fld id="{62FDBF5E-02EB-4699-AD47-82C3D20DF656}" type="datetimeFigureOut">
              <a:rPr lang="ko-KR" altLang="en-US" smtClean="0"/>
              <a:t>2026-05-12</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F7B6F868-4BDC-41AD-9D82-ACDF910E686C}" type="slidenum">
              <a:rPr lang="ko-KR" altLang="en-US" smtClean="0"/>
              <a:t>‹#›</a:t>
            </a:fld>
            <a:endParaRPr lang="ko-KR" altLang="en-US"/>
          </a:p>
        </p:txBody>
      </p:sp>
    </p:spTree>
    <p:extLst>
      <p:ext uri="{BB962C8B-B14F-4D97-AF65-F5344CB8AC3E}">
        <p14:creationId xmlns:p14="http://schemas.microsoft.com/office/powerpoint/2010/main" val="3650143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a:t>마스터 텍스트 스타일을 편집하려면 클릭</a:t>
            </a:r>
          </a:p>
        </p:txBody>
      </p:sp>
      <p:sp>
        <p:nvSpPr>
          <p:cNvPr id="4" name="Content Placeholder 3"/>
          <p:cNvSpPr>
            <a:spLocks noGrp="1"/>
          </p:cNvSpPr>
          <p:nvPr>
            <p:ph sz="half" idx="2"/>
          </p:nvPr>
        </p:nvSpPr>
        <p:spPr>
          <a:xfrm>
            <a:off x="472381" y="3340100"/>
            <a:ext cx="2901255" cy="4912784"/>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a:t>마스터 텍스트 스타일을 편집하려면 클릭</a:t>
            </a:r>
          </a:p>
        </p:txBody>
      </p:sp>
      <p:sp>
        <p:nvSpPr>
          <p:cNvPr id="6" name="Content Placeholder 5"/>
          <p:cNvSpPr>
            <a:spLocks noGrp="1"/>
          </p:cNvSpPr>
          <p:nvPr>
            <p:ph sz="quarter" idx="4"/>
          </p:nvPr>
        </p:nvSpPr>
        <p:spPr>
          <a:xfrm>
            <a:off x="3471863" y="3340100"/>
            <a:ext cx="2915543" cy="4912784"/>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fld id="{62FDBF5E-02EB-4699-AD47-82C3D20DF656}" type="datetimeFigureOut">
              <a:rPr lang="ko-KR" altLang="en-US" smtClean="0"/>
              <a:t>2026-05-12</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F7B6F868-4BDC-41AD-9D82-ACDF910E686C}" type="slidenum">
              <a:rPr lang="ko-KR" altLang="en-US" smtClean="0"/>
              <a:t>‹#›</a:t>
            </a:fld>
            <a:endParaRPr lang="ko-KR" altLang="en-US"/>
          </a:p>
        </p:txBody>
      </p:sp>
    </p:spTree>
    <p:extLst>
      <p:ext uri="{BB962C8B-B14F-4D97-AF65-F5344CB8AC3E}">
        <p14:creationId xmlns:p14="http://schemas.microsoft.com/office/powerpoint/2010/main" val="1532644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62FDBF5E-02EB-4699-AD47-82C3D20DF656}" type="datetimeFigureOut">
              <a:rPr lang="ko-KR" altLang="en-US" smtClean="0"/>
              <a:t>2026-05-12</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F7B6F868-4BDC-41AD-9D82-ACDF910E686C}" type="slidenum">
              <a:rPr lang="ko-KR" altLang="en-US" smtClean="0"/>
              <a:t>‹#›</a:t>
            </a:fld>
            <a:endParaRPr lang="ko-KR" altLang="en-US"/>
          </a:p>
        </p:txBody>
      </p:sp>
    </p:spTree>
    <p:extLst>
      <p:ext uri="{BB962C8B-B14F-4D97-AF65-F5344CB8AC3E}">
        <p14:creationId xmlns:p14="http://schemas.microsoft.com/office/powerpoint/2010/main" val="419447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FDBF5E-02EB-4699-AD47-82C3D20DF656}" type="datetimeFigureOut">
              <a:rPr lang="ko-KR" altLang="en-US" smtClean="0"/>
              <a:t>2026-05-12</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F7B6F868-4BDC-41AD-9D82-ACDF910E686C}" type="slidenum">
              <a:rPr lang="ko-KR" altLang="en-US" smtClean="0"/>
              <a:t>‹#›</a:t>
            </a:fld>
            <a:endParaRPr lang="ko-KR" altLang="en-US"/>
          </a:p>
        </p:txBody>
      </p:sp>
    </p:spTree>
    <p:extLst>
      <p:ext uri="{BB962C8B-B14F-4D97-AF65-F5344CB8AC3E}">
        <p14:creationId xmlns:p14="http://schemas.microsoft.com/office/powerpoint/2010/main" val="2876050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ko-KR" altLang="en-US"/>
              <a:t>마스터 제목 스타일 편집</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62FDBF5E-02EB-4699-AD47-82C3D20DF656}" type="datetimeFigureOut">
              <a:rPr lang="ko-KR" altLang="en-US" smtClean="0"/>
              <a:t>2026-05-12</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F7B6F868-4BDC-41AD-9D82-ACDF910E686C}" type="slidenum">
              <a:rPr lang="ko-KR" altLang="en-US" smtClean="0"/>
              <a:t>‹#›</a:t>
            </a:fld>
            <a:endParaRPr lang="ko-KR" altLang="en-US"/>
          </a:p>
        </p:txBody>
      </p:sp>
    </p:spTree>
    <p:extLst>
      <p:ext uri="{BB962C8B-B14F-4D97-AF65-F5344CB8AC3E}">
        <p14:creationId xmlns:p14="http://schemas.microsoft.com/office/powerpoint/2010/main" val="95048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62FDBF5E-02EB-4699-AD47-82C3D20DF656}" type="datetimeFigureOut">
              <a:rPr lang="ko-KR" altLang="en-US" smtClean="0"/>
              <a:t>2026-05-12</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F7B6F868-4BDC-41AD-9D82-ACDF910E686C}" type="slidenum">
              <a:rPr lang="ko-KR" altLang="en-US" smtClean="0"/>
              <a:t>‹#›</a:t>
            </a:fld>
            <a:endParaRPr lang="ko-KR" altLang="en-US"/>
          </a:p>
        </p:txBody>
      </p:sp>
    </p:spTree>
    <p:extLst>
      <p:ext uri="{BB962C8B-B14F-4D97-AF65-F5344CB8AC3E}">
        <p14:creationId xmlns:p14="http://schemas.microsoft.com/office/powerpoint/2010/main" val="1119736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62FDBF5E-02EB-4699-AD47-82C3D20DF656}" type="datetimeFigureOut">
              <a:rPr lang="ko-KR" altLang="en-US" smtClean="0"/>
              <a:t>2026-05-12</a:t>
            </a:fld>
            <a:endParaRPr lang="ko-KR" alt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F7B6F868-4BDC-41AD-9D82-ACDF910E686C}" type="slidenum">
              <a:rPr lang="ko-KR" altLang="en-US" smtClean="0"/>
              <a:t>‹#›</a:t>
            </a:fld>
            <a:endParaRPr lang="ko-KR" altLang="en-US"/>
          </a:p>
        </p:txBody>
      </p:sp>
      <p:pic>
        <p:nvPicPr>
          <p:cNvPr id="7" name="그림 6">
            <a:extLst>
              <a:ext uri="{FF2B5EF4-FFF2-40B4-BE49-F238E27FC236}">
                <a16:creationId xmlns:a16="http://schemas.microsoft.com/office/drawing/2014/main" id="{D4B118E7-01F7-4EC8-92B2-D73FB9940B26}"/>
              </a:ext>
            </a:extLst>
          </p:cNvPr>
          <p:cNvPicPr>
            <a:picLocks noChangeAspect="1"/>
          </p:cNvPicPr>
          <p:nvPr userDrawn="1"/>
        </p:nvPicPr>
        <p:blipFill rotWithShape="1">
          <a:blip r:embed="rId13"/>
          <a:srcRect l="13689" t="38891" r="22137" b="16176"/>
          <a:stretch/>
        </p:blipFill>
        <p:spPr>
          <a:xfrm>
            <a:off x="0" y="3940052"/>
            <a:ext cx="6858002" cy="5325942"/>
          </a:xfrm>
          <a:prstGeom prst="rect">
            <a:avLst/>
          </a:prstGeom>
        </p:spPr>
      </p:pic>
      <p:pic>
        <p:nvPicPr>
          <p:cNvPr id="8" name="그림 7">
            <a:extLst>
              <a:ext uri="{FF2B5EF4-FFF2-40B4-BE49-F238E27FC236}">
                <a16:creationId xmlns:a16="http://schemas.microsoft.com/office/drawing/2014/main" id="{9A062F91-C51C-4593-B341-ACB5DD9CE1A2}"/>
              </a:ext>
            </a:extLst>
          </p:cNvPr>
          <p:cNvPicPr>
            <a:picLocks noChangeAspect="1"/>
          </p:cNvPicPr>
          <p:nvPr userDrawn="1"/>
        </p:nvPicPr>
        <p:blipFill rotWithShape="1">
          <a:blip r:embed="rId14"/>
          <a:srcRect l="2870" t="14881" r="21780" b="51333"/>
          <a:stretch/>
        </p:blipFill>
        <p:spPr>
          <a:xfrm>
            <a:off x="0" y="0"/>
            <a:ext cx="6858002" cy="3940051"/>
          </a:xfrm>
          <a:prstGeom prst="rect">
            <a:avLst/>
          </a:prstGeom>
        </p:spPr>
      </p:pic>
      <p:pic>
        <p:nvPicPr>
          <p:cNvPr id="9" name="그림 8">
            <a:extLst>
              <a:ext uri="{FF2B5EF4-FFF2-40B4-BE49-F238E27FC236}">
                <a16:creationId xmlns:a16="http://schemas.microsoft.com/office/drawing/2014/main" id="{905F0749-1F24-46FC-BBE0-AD3E9BC7F0B9}"/>
              </a:ext>
            </a:extLst>
          </p:cNvPr>
          <p:cNvPicPr>
            <a:picLocks noChangeAspect="1"/>
          </p:cNvPicPr>
          <p:nvPr userDrawn="1"/>
        </p:nvPicPr>
        <p:blipFill>
          <a:blip r:embed="rId15"/>
          <a:stretch>
            <a:fillRect/>
          </a:stretch>
        </p:blipFill>
        <p:spPr>
          <a:xfrm>
            <a:off x="431722" y="649383"/>
            <a:ext cx="2467833" cy="430148"/>
          </a:xfrm>
          <a:prstGeom prst="rect">
            <a:avLst/>
          </a:prstGeom>
        </p:spPr>
      </p:pic>
    </p:spTree>
    <p:extLst>
      <p:ext uri="{BB962C8B-B14F-4D97-AF65-F5344CB8AC3E}">
        <p14:creationId xmlns:p14="http://schemas.microsoft.com/office/powerpoint/2010/main" val="45114260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1"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1"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1" hangingPunct="1">
        <a:defRPr sz="1350" kern="1200">
          <a:solidFill>
            <a:schemeClr val="tx1"/>
          </a:solidFill>
          <a:latin typeface="+mn-lt"/>
          <a:ea typeface="+mn-ea"/>
          <a:cs typeface="+mn-cs"/>
        </a:defRPr>
      </a:lvl1pPr>
      <a:lvl2pPr marL="342900" algn="l" defTabSz="685800" rtl="0" eaLnBrk="1" latinLnBrk="1" hangingPunct="1">
        <a:defRPr sz="1350" kern="1200">
          <a:solidFill>
            <a:schemeClr val="tx1"/>
          </a:solidFill>
          <a:latin typeface="+mn-lt"/>
          <a:ea typeface="+mn-ea"/>
          <a:cs typeface="+mn-cs"/>
        </a:defRPr>
      </a:lvl2pPr>
      <a:lvl3pPr marL="685800" algn="l" defTabSz="685800" rtl="0" eaLnBrk="1" latinLnBrk="1" hangingPunct="1">
        <a:defRPr sz="1350" kern="1200">
          <a:solidFill>
            <a:schemeClr val="tx1"/>
          </a:solidFill>
          <a:latin typeface="+mn-lt"/>
          <a:ea typeface="+mn-ea"/>
          <a:cs typeface="+mn-cs"/>
        </a:defRPr>
      </a:lvl3pPr>
      <a:lvl4pPr marL="1028700" algn="l" defTabSz="685800" rtl="0" eaLnBrk="1" latinLnBrk="1" hangingPunct="1">
        <a:defRPr sz="1350" kern="1200">
          <a:solidFill>
            <a:schemeClr val="tx1"/>
          </a:solidFill>
          <a:latin typeface="+mn-lt"/>
          <a:ea typeface="+mn-ea"/>
          <a:cs typeface="+mn-cs"/>
        </a:defRPr>
      </a:lvl4pPr>
      <a:lvl5pPr marL="1371600" algn="l" defTabSz="685800" rtl="0" eaLnBrk="1" latinLnBrk="1" hangingPunct="1">
        <a:defRPr sz="1350" kern="1200">
          <a:solidFill>
            <a:schemeClr val="tx1"/>
          </a:solidFill>
          <a:latin typeface="+mn-lt"/>
          <a:ea typeface="+mn-ea"/>
          <a:cs typeface="+mn-cs"/>
        </a:defRPr>
      </a:lvl5pPr>
      <a:lvl6pPr marL="1714500" algn="l" defTabSz="685800" rtl="0" eaLnBrk="1" latinLnBrk="1" hangingPunct="1">
        <a:defRPr sz="1350" kern="1200">
          <a:solidFill>
            <a:schemeClr val="tx1"/>
          </a:solidFill>
          <a:latin typeface="+mn-lt"/>
          <a:ea typeface="+mn-ea"/>
          <a:cs typeface="+mn-cs"/>
        </a:defRPr>
      </a:lvl6pPr>
      <a:lvl7pPr marL="2057400" algn="l" defTabSz="685800" rtl="0" eaLnBrk="1" latinLnBrk="1" hangingPunct="1">
        <a:defRPr sz="1350" kern="1200">
          <a:solidFill>
            <a:schemeClr val="tx1"/>
          </a:solidFill>
          <a:latin typeface="+mn-lt"/>
          <a:ea typeface="+mn-ea"/>
          <a:cs typeface="+mn-cs"/>
        </a:defRPr>
      </a:lvl7pPr>
      <a:lvl8pPr marL="2400300" algn="l" defTabSz="685800" rtl="0" eaLnBrk="1" latinLnBrk="1" hangingPunct="1">
        <a:defRPr sz="1350" kern="1200">
          <a:solidFill>
            <a:schemeClr val="tx1"/>
          </a:solidFill>
          <a:latin typeface="+mn-lt"/>
          <a:ea typeface="+mn-ea"/>
          <a:cs typeface="+mn-cs"/>
        </a:defRPr>
      </a:lvl8pPr>
      <a:lvl9pPr marL="2743200" algn="l" defTabSz="685800" rtl="0" eaLnBrk="1" latinLnBrk="1"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184"/>
            <a:ext cx="6172200" cy="1524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altLang="en-US"/>
              <a:t>마스터 제목 스타일 편집</a:t>
            </a:r>
          </a:p>
        </p:txBody>
      </p:sp>
      <p:sp>
        <p:nvSpPr>
          <p:cNvPr id="1027" name="Rectangle 3"/>
          <p:cNvSpPr>
            <a:spLocks noGrp="1" noChangeArrowheads="1"/>
          </p:cNvSpPr>
          <p:nvPr>
            <p:ph type="body" idx="1"/>
          </p:nvPr>
        </p:nvSpPr>
        <p:spPr bwMode="auto">
          <a:xfrm>
            <a:off x="342900" y="2133605"/>
            <a:ext cx="6172200" cy="60346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1028" name="Rectangle 4"/>
          <p:cNvSpPr>
            <a:spLocks noGrp="1" noChangeArrowheads="1"/>
          </p:cNvSpPr>
          <p:nvPr>
            <p:ph type="dt" sz="half" idx="2"/>
          </p:nvPr>
        </p:nvSpPr>
        <p:spPr bwMode="auto">
          <a:xfrm>
            <a:off x="342900" y="8326967"/>
            <a:ext cx="1600200"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788"/>
            </a:lvl1pPr>
          </a:lstStyle>
          <a:p>
            <a:pPr fontAlgn="base">
              <a:spcBef>
                <a:spcPct val="0"/>
              </a:spcBef>
              <a:spcAft>
                <a:spcPct val="0"/>
              </a:spcAft>
            </a:pPr>
            <a:endParaRPr kumimoji="1" lang="en-US" altLang="ko-KR">
              <a:solidFill>
                <a:srgbClr val="000000"/>
              </a:solidFill>
            </a:endParaRPr>
          </a:p>
        </p:txBody>
      </p:sp>
      <p:sp>
        <p:nvSpPr>
          <p:cNvPr id="1029" name="Rectangle 5"/>
          <p:cNvSpPr>
            <a:spLocks noGrp="1" noChangeArrowheads="1"/>
          </p:cNvSpPr>
          <p:nvPr>
            <p:ph type="ftr" sz="quarter" idx="3"/>
          </p:nvPr>
        </p:nvSpPr>
        <p:spPr bwMode="auto">
          <a:xfrm>
            <a:off x="2343150" y="8326967"/>
            <a:ext cx="2171700"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788"/>
            </a:lvl1pPr>
          </a:lstStyle>
          <a:p>
            <a:pPr fontAlgn="base">
              <a:spcBef>
                <a:spcPct val="0"/>
              </a:spcBef>
              <a:spcAft>
                <a:spcPct val="0"/>
              </a:spcAft>
            </a:pPr>
            <a:endParaRPr kumimoji="1" lang="en-US" altLang="ko-KR">
              <a:solidFill>
                <a:srgbClr val="000000"/>
              </a:solidFill>
            </a:endParaRPr>
          </a:p>
        </p:txBody>
      </p:sp>
      <p:sp>
        <p:nvSpPr>
          <p:cNvPr id="1030" name="Rectangle 6"/>
          <p:cNvSpPr>
            <a:spLocks noGrp="1" noChangeArrowheads="1"/>
          </p:cNvSpPr>
          <p:nvPr>
            <p:ph type="sldNum" sz="quarter" idx="4"/>
          </p:nvPr>
        </p:nvSpPr>
        <p:spPr bwMode="auto">
          <a:xfrm>
            <a:off x="4914900" y="8326967"/>
            <a:ext cx="1600200" cy="63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788"/>
            </a:lvl1pPr>
          </a:lstStyle>
          <a:p>
            <a:pPr fontAlgn="base">
              <a:spcBef>
                <a:spcPct val="0"/>
              </a:spcBef>
              <a:spcAft>
                <a:spcPct val="0"/>
              </a:spcAft>
            </a:pPr>
            <a:fld id="{69263349-27F4-4169-B463-149BFE218907}" type="slidenum">
              <a:rPr kumimoji="1" lang="en-US" altLang="ko-KR" smtClean="0">
                <a:solidFill>
                  <a:srgbClr val="000000"/>
                </a:solidFill>
              </a:rPr>
              <a:pPr fontAlgn="base">
                <a:spcBef>
                  <a:spcPct val="0"/>
                </a:spcBef>
                <a:spcAft>
                  <a:spcPct val="0"/>
                </a:spcAft>
              </a:pPr>
              <a:t>‹#›</a:t>
            </a:fld>
            <a:endParaRPr kumimoji="1" lang="en-US" altLang="ko-KR">
              <a:solidFill>
                <a:srgbClr val="000000"/>
              </a:solidFill>
            </a:endParaRPr>
          </a:p>
        </p:txBody>
      </p:sp>
    </p:spTree>
    <p:extLst>
      <p:ext uri="{BB962C8B-B14F-4D97-AF65-F5344CB8AC3E}">
        <p14:creationId xmlns:p14="http://schemas.microsoft.com/office/powerpoint/2010/main" val="5448666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fontAlgn="base" latinLnBrk="1">
        <a:spcBef>
          <a:spcPct val="0"/>
        </a:spcBef>
        <a:spcAft>
          <a:spcPct val="0"/>
        </a:spcAft>
        <a:defRPr kumimoji="1" sz="2475">
          <a:solidFill>
            <a:schemeClr val="tx2"/>
          </a:solidFill>
          <a:latin typeface="+mj-lt"/>
          <a:ea typeface="+mj-ea"/>
          <a:cs typeface="+mj-cs"/>
        </a:defRPr>
      </a:lvl1pPr>
      <a:lvl2pPr algn="ctr" rtl="0" fontAlgn="base" latinLnBrk="1">
        <a:spcBef>
          <a:spcPct val="0"/>
        </a:spcBef>
        <a:spcAft>
          <a:spcPct val="0"/>
        </a:spcAft>
        <a:defRPr kumimoji="1" sz="2475">
          <a:solidFill>
            <a:schemeClr val="tx2"/>
          </a:solidFill>
          <a:latin typeface="굴림" charset="-127"/>
          <a:ea typeface="굴림" charset="-127"/>
        </a:defRPr>
      </a:lvl2pPr>
      <a:lvl3pPr algn="ctr" rtl="0" fontAlgn="base" latinLnBrk="1">
        <a:spcBef>
          <a:spcPct val="0"/>
        </a:spcBef>
        <a:spcAft>
          <a:spcPct val="0"/>
        </a:spcAft>
        <a:defRPr kumimoji="1" sz="2475">
          <a:solidFill>
            <a:schemeClr val="tx2"/>
          </a:solidFill>
          <a:latin typeface="굴림" charset="-127"/>
          <a:ea typeface="굴림" charset="-127"/>
        </a:defRPr>
      </a:lvl3pPr>
      <a:lvl4pPr algn="ctr" rtl="0" fontAlgn="base" latinLnBrk="1">
        <a:spcBef>
          <a:spcPct val="0"/>
        </a:spcBef>
        <a:spcAft>
          <a:spcPct val="0"/>
        </a:spcAft>
        <a:defRPr kumimoji="1" sz="2475">
          <a:solidFill>
            <a:schemeClr val="tx2"/>
          </a:solidFill>
          <a:latin typeface="굴림" charset="-127"/>
          <a:ea typeface="굴림" charset="-127"/>
        </a:defRPr>
      </a:lvl4pPr>
      <a:lvl5pPr algn="ctr" rtl="0" fontAlgn="base" latinLnBrk="1">
        <a:spcBef>
          <a:spcPct val="0"/>
        </a:spcBef>
        <a:spcAft>
          <a:spcPct val="0"/>
        </a:spcAft>
        <a:defRPr kumimoji="1" sz="2475">
          <a:solidFill>
            <a:schemeClr val="tx2"/>
          </a:solidFill>
          <a:latin typeface="굴림" charset="-127"/>
          <a:ea typeface="굴림" charset="-127"/>
        </a:defRPr>
      </a:lvl5pPr>
      <a:lvl6pPr marL="257175" algn="ctr" rtl="0" fontAlgn="base" latinLnBrk="1">
        <a:spcBef>
          <a:spcPct val="0"/>
        </a:spcBef>
        <a:spcAft>
          <a:spcPct val="0"/>
        </a:spcAft>
        <a:defRPr kumimoji="1" sz="2475">
          <a:solidFill>
            <a:schemeClr val="tx2"/>
          </a:solidFill>
          <a:latin typeface="굴림" charset="-127"/>
          <a:ea typeface="굴림" charset="-127"/>
        </a:defRPr>
      </a:lvl6pPr>
      <a:lvl7pPr marL="514350" algn="ctr" rtl="0" fontAlgn="base" latinLnBrk="1">
        <a:spcBef>
          <a:spcPct val="0"/>
        </a:spcBef>
        <a:spcAft>
          <a:spcPct val="0"/>
        </a:spcAft>
        <a:defRPr kumimoji="1" sz="2475">
          <a:solidFill>
            <a:schemeClr val="tx2"/>
          </a:solidFill>
          <a:latin typeface="굴림" charset="-127"/>
          <a:ea typeface="굴림" charset="-127"/>
        </a:defRPr>
      </a:lvl7pPr>
      <a:lvl8pPr marL="771525" algn="ctr" rtl="0" fontAlgn="base" latinLnBrk="1">
        <a:spcBef>
          <a:spcPct val="0"/>
        </a:spcBef>
        <a:spcAft>
          <a:spcPct val="0"/>
        </a:spcAft>
        <a:defRPr kumimoji="1" sz="2475">
          <a:solidFill>
            <a:schemeClr val="tx2"/>
          </a:solidFill>
          <a:latin typeface="굴림" charset="-127"/>
          <a:ea typeface="굴림" charset="-127"/>
        </a:defRPr>
      </a:lvl8pPr>
      <a:lvl9pPr marL="1028700" algn="ctr" rtl="0" fontAlgn="base" latinLnBrk="1">
        <a:spcBef>
          <a:spcPct val="0"/>
        </a:spcBef>
        <a:spcAft>
          <a:spcPct val="0"/>
        </a:spcAft>
        <a:defRPr kumimoji="1" sz="2475">
          <a:solidFill>
            <a:schemeClr val="tx2"/>
          </a:solidFill>
          <a:latin typeface="굴림" charset="-127"/>
          <a:ea typeface="굴림" charset="-127"/>
        </a:defRPr>
      </a:lvl9pPr>
    </p:titleStyle>
    <p:bodyStyle>
      <a:lvl1pPr marL="192881" indent="-192881" algn="l" rtl="0" fontAlgn="base" latinLnBrk="1">
        <a:spcBef>
          <a:spcPct val="20000"/>
        </a:spcBef>
        <a:spcAft>
          <a:spcPct val="0"/>
        </a:spcAft>
        <a:buChar char="•"/>
        <a:defRPr kumimoji="1" sz="1800">
          <a:solidFill>
            <a:schemeClr val="tx1"/>
          </a:solidFill>
          <a:latin typeface="+mn-lt"/>
          <a:ea typeface="+mn-ea"/>
          <a:cs typeface="+mn-cs"/>
        </a:defRPr>
      </a:lvl1pPr>
      <a:lvl2pPr marL="417909" indent="-160734" algn="l" rtl="0" fontAlgn="base" latinLnBrk="1">
        <a:spcBef>
          <a:spcPct val="20000"/>
        </a:spcBef>
        <a:spcAft>
          <a:spcPct val="0"/>
        </a:spcAft>
        <a:buChar char="–"/>
        <a:defRPr kumimoji="1" sz="1575">
          <a:solidFill>
            <a:schemeClr val="tx1"/>
          </a:solidFill>
          <a:latin typeface="+mn-lt"/>
          <a:ea typeface="+mn-ea"/>
        </a:defRPr>
      </a:lvl2pPr>
      <a:lvl3pPr marL="642938" indent="-128588" algn="l" rtl="0" fontAlgn="base" latinLnBrk="1">
        <a:spcBef>
          <a:spcPct val="20000"/>
        </a:spcBef>
        <a:spcAft>
          <a:spcPct val="0"/>
        </a:spcAft>
        <a:buChar char="•"/>
        <a:defRPr kumimoji="1" sz="1350">
          <a:solidFill>
            <a:schemeClr val="tx1"/>
          </a:solidFill>
          <a:latin typeface="+mn-lt"/>
          <a:ea typeface="+mn-ea"/>
        </a:defRPr>
      </a:lvl3pPr>
      <a:lvl4pPr marL="900113" indent="-128588" algn="l" rtl="0" fontAlgn="base" latinLnBrk="1">
        <a:spcBef>
          <a:spcPct val="20000"/>
        </a:spcBef>
        <a:spcAft>
          <a:spcPct val="0"/>
        </a:spcAft>
        <a:buChar char="–"/>
        <a:defRPr kumimoji="1" sz="1125">
          <a:solidFill>
            <a:schemeClr val="tx1"/>
          </a:solidFill>
          <a:latin typeface="+mn-lt"/>
          <a:ea typeface="+mn-ea"/>
        </a:defRPr>
      </a:lvl4pPr>
      <a:lvl5pPr marL="1157288" indent="-128588" algn="l" rtl="0" fontAlgn="base" latinLnBrk="1">
        <a:spcBef>
          <a:spcPct val="20000"/>
        </a:spcBef>
        <a:spcAft>
          <a:spcPct val="0"/>
        </a:spcAft>
        <a:buChar char="»"/>
        <a:defRPr kumimoji="1" sz="1125">
          <a:solidFill>
            <a:schemeClr val="tx1"/>
          </a:solidFill>
          <a:latin typeface="+mn-lt"/>
          <a:ea typeface="+mn-ea"/>
        </a:defRPr>
      </a:lvl5pPr>
      <a:lvl6pPr marL="1414463" indent="-128588" algn="l" rtl="0" fontAlgn="base" latinLnBrk="1">
        <a:spcBef>
          <a:spcPct val="20000"/>
        </a:spcBef>
        <a:spcAft>
          <a:spcPct val="0"/>
        </a:spcAft>
        <a:buChar char="»"/>
        <a:defRPr kumimoji="1" sz="1125">
          <a:solidFill>
            <a:schemeClr val="tx1"/>
          </a:solidFill>
          <a:latin typeface="+mn-lt"/>
          <a:ea typeface="+mn-ea"/>
        </a:defRPr>
      </a:lvl6pPr>
      <a:lvl7pPr marL="1671638" indent="-128588" algn="l" rtl="0" fontAlgn="base" latinLnBrk="1">
        <a:spcBef>
          <a:spcPct val="20000"/>
        </a:spcBef>
        <a:spcAft>
          <a:spcPct val="0"/>
        </a:spcAft>
        <a:buChar char="»"/>
        <a:defRPr kumimoji="1" sz="1125">
          <a:solidFill>
            <a:schemeClr val="tx1"/>
          </a:solidFill>
          <a:latin typeface="+mn-lt"/>
          <a:ea typeface="+mn-ea"/>
        </a:defRPr>
      </a:lvl7pPr>
      <a:lvl8pPr marL="1928813" indent="-128588" algn="l" rtl="0" fontAlgn="base" latinLnBrk="1">
        <a:spcBef>
          <a:spcPct val="20000"/>
        </a:spcBef>
        <a:spcAft>
          <a:spcPct val="0"/>
        </a:spcAft>
        <a:buChar char="»"/>
        <a:defRPr kumimoji="1" sz="1125">
          <a:solidFill>
            <a:schemeClr val="tx1"/>
          </a:solidFill>
          <a:latin typeface="+mn-lt"/>
          <a:ea typeface="+mn-ea"/>
        </a:defRPr>
      </a:lvl8pPr>
      <a:lvl9pPr marL="2185988" indent="-128588" algn="l" rtl="0" fontAlgn="base" latinLnBrk="1">
        <a:spcBef>
          <a:spcPct val="20000"/>
        </a:spcBef>
        <a:spcAft>
          <a:spcPct val="0"/>
        </a:spcAft>
        <a:buChar char="»"/>
        <a:defRPr kumimoji="1" sz="1125">
          <a:solidFill>
            <a:schemeClr val="tx1"/>
          </a:solidFill>
          <a:latin typeface="+mn-lt"/>
          <a:ea typeface="+mn-ea"/>
        </a:defRPr>
      </a:lvl9pPr>
    </p:bodyStyle>
    <p:otherStyle>
      <a:defPPr>
        <a:defRPr lang="ko-KR"/>
      </a:defPPr>
      <a:lvl1pPr marL="0" algn="l" defTabSz="514350" rtl="0" eaLnBrk="1" latinLnBrk="1" hangingPunct="1">
        <a:defRPr sz="1013" kern="1200">
          <a:solidFill>
            <a:schemeClr val="tx1"/>
          </a:solidFill>
          <a:latin typeface="+mn-lt"/>
          <a:ea typeface="+mn-ea"/>
          <a:cs typeface="+mn-cs"/>
        </a:defRPr>
      </a:lvl1pPr>
      <a:lvl2pPr marL="257175" algn="l" defTabSz="514350" rtl="0" eaLnBrk="1" latinLnBrk="1" hangingPunct="1">
        <a:defRPr sz="1013" kern="1200">
          <a:solidFill>
            <a:schemeClr val="tx1"/>
          </a:solidFill>
          <a:latin typeface="+mn-lt"/>
          <a:ea typeface="+mn-ea"/>
          <a:cs typeface="+mn-cs"/>
        </a:defRPr>
      </a:lvl2pPr>
      <a:lvl3pPr marL="514350" algn="l" defTabSz="514350" rtl="0" eaLnBrk="1" latinLnBrk="1" hangingPunct="1">
        <a:defRPr sz="1013" kern="1200">
          <a:solidFill>
            <a:schemeClr val="tx1"/>
          </a:solidFill>
          <a:latin typeface="+mn-lt"/>
          <a:ea typeface="+mn-ea"/>
          <a:cs typeface="+mn-cs"/>
        </a:defRPr>
      </a:lvl3pPr>
      <a:lvl4pPr marL="771525" algn="l" defTabSz="514350" rtl="0" eaLnBrk="1" latinLnBrk="1" hangingPunct="1">
        <a:defRPr sz="1013" kern="1200">
          <a:solidFill>
            <a:schemeClr val="tx1"/>
          </a:solidFill>
          <a:latin typeface="+mn-lt"/>
          <a:ea typeface="+mn-ea"/>
          <a:cs typeface="+mn-cs"/>
        </a:defRPr>
      </a:lvl4pPr>
      <a:lvl5pPr marL="1028700" algn="l" defTabSz="514350" rtl="0" eaLnBrk="1" latinLnBrk="1" hangingPunct="1">
        <a:defRPr sz="1013" kern="1200">
          <a:solidFill>
            <a:schemeClr val="tx1"/>
          </a:solidFill>
          <a:latin typeface="+mn-lt"/>
          <a:ea typeface="+mn-ea"/>
          <a:cs typeface="+mn-cs"/>
        </a:defRPr>
      </a:lvl5pPr>
      <a:lvl6pPr marL="1285875" algn="l" defTabSz="514350" rtl="0" eaLnBrk="1" latinLnBrk="1" hangingPunct="1">
        <a:defRPr sz="1013" kern="1200">
          <a:solidFill>
            <a:schemeClr val="tx1"/>
          </a:solidFill>
          <a:latin typeface="+mn-lt"/>
          <a:ea typeface="+mn-ea"/>
          <a:cs typeface="+mn-cs"/>
        </a:defRPr>
      </a:lvl6pPr>
      <a:lvl7pPr marL="1543050" algn="l" defTabSz="514350" rtl="0" eaLnBrk="1" latinLnBrk="1" hangingPunct="1">
        <a:defRPr sz="1013" kern="1200">
          <a:solidFill>
            <a:schemeClr val="tx1"/>
          </a:solidFill>
          <a:latin typeface="+mn-lt"/>
          <a:ea typeface="+mn-ea"/>
          <a:cs typeface="+mn-cs"/>
        </a:defRPr>
      </a:lvl7pPr>
      <a:lvl8pPr marL="1800225" algn="l" defTabSz="514350" rtl="0" eaLnBrk="1" latinLnBrk="1" hangingPunct="1">
        <a:defRPr sz="1013" kern="1200">
          <a:solidFill>
            <a:schemeClr val="tx1"/>
          </a:solidFill>
          <a:latin typeface="+mn-lt"/>
          <a:ea typeface="+mn-ea"/>
          <a:cs typeface="+mn-cs"/>
        </a:defRPr>
      </a:lvl8pPr>
      <a:lvl9pPr marL="2057400" algn="l" defTabSz="514350" rtl="0" eaLnBrk="1" latinLnBrk="1"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3.emf"/><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3.emf"/><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3.emf"/><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3.emf"/><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3.emf"/><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emf"/><Relationship Id="rId4" Type="http://schemas.openxmlformats.org/officeDocument/2006/relationships/image" Target="../media/image1.emf"/><Relationship Id="rId9" Type="http://schemas.openxmlformats.org/officeDocument/2006/relationships/image" Target="../media/image19.jpeg"/></Relationships>
</file>

<file path=ppt/slides/_rels/slide15.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3.emf"/><Relationship Id="rId7"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3.emf"/><Relationship Id="rId7"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2.emf"/><Relationship Id="rId10" Type="http://schemas.openxmlformats.org/officeDocument/2006/relationships/image" Target="../media/image29.png"/><Relationship Id="rId4" Type="http://schemas.openxmlformats.org/officeDocument/2006/relationships/image" Target="../media/image1.emf"/><Relationship Id="rId9"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3.emf"/><Relationship Id="rId7"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emf"/><Relationship Id="rId7"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0.jpg"/><Relationship Id="rId5" Type="http://schemas.openxmlformats.org/officeDocument/2006/relationships/image" Target="../media/image3.emf"/><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emf"/><Relationship Id="rId7"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1.emf"/><Relationship Id="rId4" Type="http://schemas.openxmlformats.org/officeDocument/2006/relationships/image" Target="../media/image3.emf"/><Relationship Id="rId9" Type="http://schemas.openxmlformats.org/officeDocument/2006/relationships/image" Target="../media/image30.jp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emf"/><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2.emf"/><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emf"/><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emf"/><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emf"/><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2.emf"/><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emf"/><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2.emf"/><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emf"/><Relationship Id="rId7"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2.emf"/><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emf"/><Relationship Id="rId7"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2.emf"/><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3.emf"/><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2.emf"/><Relationship Id="rId10" Type="http://schemas.openxmlformats.org/officeDocument/2006/relationships/image" Target="../media/image15.png"/><Relationship Id="rId4" Type="http://schemas.openxmlformats.org/officeDocument/2006/relationships/image" Target="../media/image1.emf"/><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emf"/><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emf"/><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emf"/><Relationship Id="rId7"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2.emf"/><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1022684" y="0"/>
            <a:ext cx="7869865" cy="13176738"/>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dirty="0"/>
          </a:p>
        </p:txBody>
      </p:sp>
      <p:pic>
        <p:nvPicPr>
          <p:cNvPr id="17" name="그림 16">
            <a:extLst>
              <a:ext uri="{FF2B5EF4-FFF2-40B4-BE49-F238E27FC236}">
                <a16:creationId xmlns:a16="http://schemas.microsoft.com/office/drawing/2014/main" id="{AEB622D7-5C73-45B9-809B-BCB535215E60}"/>
              </a:ext>
            </a:extLst>
          </p:cNvPr>
          <p:cNvPicPr>
            <a:picLocks noChangeAspect="1"/>
          </p:cNvPicPr>
          <p:nvPr/>
        </p:nvPicPr>
        <p:blipFill rotWithShape="1">
          <a:blip r:embed="rId3"/>
          <a:srcRect l="13689" t="38891" r="22137" b="16176"/>
          <a:stretch/>
        </p:blipFill>
        <p:spPr>
          <a:xfrm>
            <a:off x="-1022684" y="10624343"/>
            <a:ext cx="7881016" cy="2669127"/>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4"/>
          <a:srcRect l="2870" t="14881" r="21780" b="51333"/>
          <a:stretch/>
        </p:blipFill>
        <p:spPr>
          <a:xfrm>
            <a:off x="-2" y="0"/>
            <a:ext cx="6858002" cy="3940051"/>
          </a:xfrm>
          <a:prstGeom prst="rect">
            <a:avLst/>
          </a:prstGeom>
        </p:spPr>
      </p:pic>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5"/>
          <a:stretch>
            <a:fillRect/>
          </a:stretch>
        </p:blipFill>
        <p:spPr>
          <a:xfrm>
            <a:off x="-733992" y="219483"/>
            <a:ext cx="2467833" cy="430148"/>
          </a:xfrm>
          <a:prstGeom prst="rect">
            <a:avLst/>
          </a:prstGeom>
        </p:spPr>
      </p:pic>
      <p:sp>
        <p:nvSpPr>
          <p:cNvPr id="20" name="TextBox 19">
            <a:extLst>
              <a:ext uri="{FF2B5EF4-FFF2-40B4-BE49-F238E27FC236}">
                <a16:creationId xmlns:a16="http://schemas.microsoft.com/office/drawing/2014/main" id="{2CF835D8-6356-41F3-AC40-3BF68CDAA748}"/>
              </a:ext>
            </a:extLst>
          </p:cNvPr>
          <p:cNvSpPr txBox="1"/>
          <p:nvPr/>
        </p:nvSpPr>
        <p:spPr>
          <a:xfrm>
            <a:off x="1285993" y="1731673"/>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이동섭</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통합과정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34" name="TextBox 33">
            <a:extLst>
              <a:ext uri="{FF2B5EF4-FFF2-40B4-BE49-F238E27FC236}">
                <a16:creationId xmlns:a16="http://schemas.microsoft.com/office/drawing/2014/main" id="{A0D1891A-425B-40CD-AB5E-86CE224A5167}"/>
              </a:ext>
            </a:extLst>
          </p:cNvPr>
          <p:cNvSpPr txBox="1"/>
          <p:nvPr/>
        </p:nvSpPr>
        <p:spPr>
          <a:xfrm>
            <a:off x="-613005" y="6737963"/>
            <a:ext cx="7050506" cy="896720"/>
          </a:xfrm>
          <a:prstGeom prst="rect">
            <a:avLst/>
          </a:prstGeom>
          <a:noFill/>
        </p:spPr>
        <p:txBody>
          <a:bodyPr wrap="square" rtlCol="0">
            <a:spAutoFit/>
          </a:bodyPr>
          <a:lstStyle/>
          <a:p>
            <a:pPr algn="just">
              <a:lnSpc>
                <a:spcPct val="150000"/>
              </a:lnSpc>
            </a:pPr>
            <a:r>
              <a:rPr lang="ko-KR" altLang="en-US" sz="1200" b="1" dirty="0" err="1">
                <a:latin typeface="나눔스퀘어" panose="020B0600000101010101" pitchFamily="50" charset="-127"/>
                <a:ea typeface="나눔스퀘어" panose="020B0600000101010101" pitchFamily="50" charset="-127"/>
              </a:rPr>
              <a:t>포스텍</a:t>
            </a:r>
            <a:r>
              <a:rPr lang="ko-KR" altLang="en-US" sz="1200" b="1" dirty="0">
                <a:latin typeface="나눔스퀘어" panose="020B0600000101010101" pitchFamily="50" charset="-127"/>
                <a:ea typeface="나눔스퀘어" panose="020B0600000101010101" pitchFamily="50" charset="-127"/>
              </a:rPr>
              <a:t> 전자전기공학과 통합과정 이동섭 학생</a:t>
            </a:r>
            <a:r>
              <a:rPr lang="en-US" altLang="ko-KR" sz="1200" b="1" dirty="0">
                <a:latin typeface="나눔스퀘어" panose="020B0600000101010101" pitchFamily="50" charset="-127"/>
                <a:ea typeface="나눔스퀘어" panose="020B0600000101010101" pitchFamily="50" charset="-127"/>
              </a:rPr>
              <a:t>(</a:t>
            </a:r>
            <a:r>
              <a:rPr lang="ko-KR" altLang="en-US" sz="1200" b="1" dirty="0">
                <a:latin typeface="나눔스퀘어" panose="020B0600000101010101" pitchFamily="50" charset="-127"/>
                <a:ea typeface="나눔스퀘어" panose="020B0600000101010101" pitchFamily="50" charset="-127"/>
              </a:rPr>
              <a:t>지도교수</a:t>
            </a:r>
            <a:r>
              <a:rPr lang="en-US" altLang="ko-KR" sz="1200" b="1"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홍원빈 교수</a:t>
            </a:r>
            <a:r>
              <a:rPr lang="en-US" altLang="ko-KR" sz="1200" b="1"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이 국제전기전자공학회 전파분과</a:t>
            </a:r>
            <a:r>
              <a:rPr lang="en-US" altLang="ko-KR" sz="1200" dirty="0">
                <a:latin typeface="나눔스퀘어" panose="020B0600000101010101" pitchFamily="50" charset="-127"/>
                <a:ea typeface="나눔스퀘어" panose="020B0600000101010101" pitchFamily="50" charset="-127"/>
              </a:rPr>
              <a:t>(IEEE Antennas and Propagation Society, IEEE AP-S)</a:t>
            </a:r>
            <a:r>
              <a:rPr lang="ko-KR" altLang="en-US" sz="1200" dirty="0">
                <a:latin typeface="나눔스퀘어" panose="020B0600000101010101" pitchFamily="50" charset="-127"/>
                <a:ea typeface="나눔스퀘어" panose="020B0600000101010101" pitchFamily="50" charset="-127"/>
              </a:rPr>
              <a:t>에서 수여하는</a:t>
            </a:r>
            <a:r>
              <a:rPr lang="en-US" altLang="ko-KR" sz="1200" b="1" dirty="0">
                <a:latin typeface="나눔스퀘어" panose="020B0600000101010101" pitchFamily="50" charset="-127"/>
                <a:ea typeface="나눔스퀘어" panose="020B0600000101010101" pitchFamily="50" charset="-127"/>
              </a:rPr>
              <a:t>2026 IEEE AP-S C. J. Reddy Travel Grant</a:t>
            </a:r>
            <a:r>
              <a:rPr lang="ko-KR" altLang="en-US" sz="1200" dirty="0">
                <a:latin typeface="나눔스퀘어" panose="020B0600000101010101" pitchFamily="50" charset="-127"/>
                <a:ea typeface="나눔스퀘어" panose="020B0600000101010101" pitchFamily="50" charset="-127"/>
              </a:rPr>
              <a:t>에 최종 </a:t>
            </a:r>
            <a:r>
              <a:rPr lang="ko-KR" altLang="en-US" sz="1200" b="1" dirty="0">
                <a:latin typeface="나눔스퀘어" panose="020B0600000101010101" pitchFamily="50" charset="-127"/>
                <a:ea typeface="나눔스퀘어" panose="020B0600000101010101" pitchFamily="50" charset="-127"/>
              </a:rPr>
              <a:t>선정</a:t>
            </a:r>
            <a:r>
              <a:rPr lang="ko-KR" altLang="en-US" sz="1200" dirty="0">
                <a:latin typeface="나눔스퀘어" panose="020B0600000101010101" pitchFamily="50" charset="-127"/>
                <a:ea typeface="나눔스퀘어" panose="020B0600000101010101" pitchFamily="50" charset="-127"/>
              </a:rPr>
              <a:t>되었다</a:t>
            </a:r>
            <a:r>
              <a:rPr lang="en-US" altLang="ko-KR" sz="1200" dirty="0">
                <a:latin typeface="나눔스퀘어" panose="020B0600000101010101" pitchFamily="50" charset="-127"/>
                <a:ea typeface="나눔스퀘어" panose="020B0600000101010101" pitchFamily="50" charset="-127"/>
              </a:rPr>
              <a:t>. </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499925" y="1649417"/>
            <a:ext cx="491968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직선 연결선 61">
            <a:extLst>
              <a:ext uri="{FF2B5EF4-FFF2-40B4-BE49-F238E27FC236}">
                <a16:creationId xmlns:a16="http://schemas.microsoft.com/office/drawing/2014/main" id="{286AEB6E-6E9F-4CC6-9B22-01BF6BF723C2}"/>
              </a:ext>
            </a:extLst>
          </p:cNvPr>
          <p:cNvCxnSpPr>
            <a:cxnSpLocks/>
          </p:cNvCxnSpPr>
          <p:nvPr/>
        </p:nvCxnSpPr>
        <p:spPr>
          <a:xfrm>
            <a:off x="-2" y="2826714"/>
            <a:ext cx="60898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A4048B5-C32E-44B6-A4B3-94F025D51BF8}"/>
              </a:ext>
            </a:extLst>
          </p:cNvPr>
          <p:cNvSpPr txBox="1"/>
          <p:nvPr/>
        </p:nvSpPr>
        <p:spPr>
          <a:xfrm>
            <a:off x="1966012" y="12404188"/>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Microwave, Antenna, Device and Systems (MADs LAB) @POSTECH</a:t>
            </a:r>
          </a:p>
        </p:txBody>
      </p:sp>
      <p:sp>
        <p:nvSpPr>
          <p:cNvPr id="23" name="TextBox 22">
            <a:extLst>
              <a:ext uri="{FF2B5EF4-FFF2-40B4-BE49-F238E27FC236}">
                <a16:creationId xmlns:a16="http://schemas.microsoft.com/office/drawing/2014/main" id="{63DDD2F9-AC3B-41D8-AD6C-3D2B524DCCD0}"/>
              </a:ext>
            </a:extLst>
          </p:cNvPr>
          <p:cNvSpPr txBox="1"/>
          <p:nvPr/>
        </p:nvSpPr>
        <p:spPr>
          <a:xfrm>
            <a:off x="3271092" y="6328927"/>
            <a:ext cx="1770892"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홍원빈 교수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지도교수</a:t>
            </a:r>
            <a:r>
              <a:rPr lang="en-US" altLang="ko-KR" sz="1200" b="1" dirty="0">
                <a:latin typeface="나눔스퀘어 Bold" panose="020B0600000101010101" pitchFamily="50" charset="-127"/>
                <a:ea typeface="나눔스퀘어 Bold" panose="020B0600000101010101" pitchFamily="50" charset="-127"/>
              </a:rPr>
              <a:t>)</a:t>
            </a:r>
          </a:p>
        </p:txBody>
      </p:sp>
      <p:sp>
        <p:nvSpPr>
          <p:cNvPr id="24" name="TextBox 23">
            <a:extLst>
              <a:ext uri="{FF2B5EF4-FFF2-40B4-BE49-F238E27FC236}">
                <a16:creationId xmlns:a16="http://schemas.microsoft.com/office/drawing/2014/main" id="{7C067783-6818-4B54-BC6D-3AF8B587F298}"/>
              </a:ext>
            </a:extLst>
          </p:cNvPr>
          <p:cNvSpPr txBox="1"/>
          <p:nvPr/>
        </p:nvSpPr>
        <p:spPr>
          <a:xfrm>
            <a:off x="664094" y="6328927"/>
            <a:ext cx="1426247" cy="276999"/>
          </a:xfrm>
          <a:prstGeom prst="rect">
            <a:avLst/>
          </a:prstGeom>
          <a:noFill/>
        </p:spPr>
        <p:txBody>
          <a:bodyPr wrap="square" rtlCol="0">
            <a:spAutoFit/>
          </a:bodyPr>
          <a:lstStyle/>
          <a:p>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이동섭 </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통합과정</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pic>
        <p:nvPicPr>
          <p:cNvPr id="30" name="Picture 2" descr="https://lh4.googleusercontent.com/lgdyzJ5ZOtzMj4ZLu5ivG8613KnFKOlBzwVLyeKHk-GjSXt1EVQviGcI8kuMAyceM2U_w9SnjUctoz9rJkAQwZLDCYgoWUjpDbucrice3lqO7kIVww=w1280">
            <a:extLst>
              <a:ext uri="{FF2B5EF4-FFF2-40B4-BE49-F238E27FC236}">
                <a16:creationId xmlns:a16="http://schemas.microsoft.com/office/drawing/2014/main" id="{AEE0D5C0-B40D-4C92-810D-ECB71E2313C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99696" y="3423968"/>
            <a:ext cx="2187350" cy="2824758"/>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8A0CDE42-2B30-44EC-AD20-455E95897A44}"/>
              </a:ext>
            </a:extLst>
          </p:cNvPr>
          <p:cNvSpPr txBox="1"/>
          <p:nvPr/>
        </p:nvSpPr>
        <p:spPr>
          <a:xfrm>
            <a:off x="-613005" y="7694855"/>
            <a:ext cx="7050506" cy="619721"/>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이동섭 </a:t>
            </a:r>
            <a:r>
              <a:rPr lang="ko-KR" altLang="en-US" sz="1200" b="1" dirty="0">
                <a:latin typeface="나눔스퀘어" panose="020B0600000101010101" pitchFamily="50" charset="-127"/>
                <a:ea typeface="나눔스퀘어" panose="020B0600000101010101" pitchFamily="50" charset="-127"/>
              </a:rPr>
              <a:t>학생은 수상자 가운데 대한민국에서 유일하게 선정된 연구자</a:t>
            </a:r>
            <a:r>
              <a:rPr lang="ko-KR" altLang="en-US" sz="1200" dirty="0">
                <a:latin typeface="나눔스퀘어" panose="020B0600000101010101" pitchFamily="50" charset="-127"/>
                <a:ea typeface="나눔스퀘어" panose="020B0600000101010101" pitchFamily="50" charset="-127"/>
              </a:rPr>
              <a:t>일 뿐만 아니라</a:t>
            </a:r>
            <a:r>
              <a:rPr lang="en-US" altLang="ko-KR" sz="1200"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본 연구 그룹에서는 해당 프로그램에서 총 </a:t>
            </a:r>
            <a:r>
              <a:rPr lang="en-US" altLang="ko-KR" sz="1200" b="1" dirty="0">
                <a:latin typeface="나눔스퀘어" panose="020B0600000101010101" pitchFamily="50" charset="-127"/>
                <a:ea typeface="나눔스퀘어" panose="020B0600000101010101" pitchFamily="50" charset="-127"/>
              </a:rPr>
              <a:t>3</a:t>
            </a:r>
            <a:r>
              <a:rPr lang="ko-KR" altLang="en-US" sz="1200" b="1" dirty="0">
                <a:latin typeface="나눔스퀘어" panose="020B0600000101010101" pitchFamily="50" charset="-127"/>
                <a:ea typeface="나눔스퀘어" panose="020B0600000101010101" pitchFamily="50" charset="-127"/>
              </a:rPr>
              <a:t>회의 수상자를 배출</a:t>
            </a:r>
            <a:r>
              <a:rPr lang="ko-KR" altLang="en-US" sz="1200" dirty="0">
                <a:latin typeface="나눔스퀘어" panose="020B0600000101010101" pitchFamily="50" charset="-127"/>
                <a:ea typeface="나눔스퀘어" panose="020B0600000101010101" pitchFamily="50" charset="-127"/>
              </a:rPr>
              <a:t>하는 </a:t>
            </a:r>
            <a:r>
              <a:rPr lang="ko-KR" altLang="en-US" sz="1200" b="1" dirty="0">
                <a:latin typeface="나눔스퀘어" panose="020B0600000101010101" pitchFamily="50" charset="-127"/>
                <a:ea typeface="나눔스퀘어" panose="020B0600000101010101" pitchFamily="50" charset="-127"/>
              </a:rPr>
              <a:t>성과를 이루었다</a:t>
            </a:r>
            <a:r>
              <a:rPr lang="en-US" altLang="ko-KR" sz="1200" dirty="0">
                <a:latin typeface="나눔스퀘어" panose="020B0600000101010101" pitchFamily="50" charset="-127"/>
                <a:ea typeface="나눔스퀘어" panose="020B0600000101010101" pitchFamily="50" charset="-127"/>
              </a:rPr>
              <a:t>. </a:t>
            </a:r>
          </a:p>
        </p:txBody>
      </p:sp>
      <p:sp>
        <p:nvSpPr>
          <p:cNvPr id="3" name="TextBox 2">
            <a:extLst>
              <a:ext uri="{FF2B5EF4-FFF2-40B4-BE49-F238E27FC236}">
                <a16:creationId xmlns:a16="http://schemas.microsoft.com/office/drawing/2014/main" id="{6D635A52-3A60-96B0-0201-B17A88ADC944}"/>
              </a:ext>
            </a:extLst>
          </p:cNvPr>
          <p:cNvSpPr txBox="1"/>
          <p:nvPr/>
        </p:nvSpPr>
        <p:spPr>
          <a:xfrm>
            <a:off x="-613005" y="8374748"/>
            <a:ext cx="7050506" cy="896720"/>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본 프로그램은 </a:t>
            </a:r>
            <a:r>
              <a:rPr lang="en-US" altLang="ko-KR" sz="1200" dirty="0">
                <a:latin typeface="나눔스퀘어" panose="020B0600000101010101" pitchFamily="50" charset="-127"/>
                <a:ea typeface="나눔스퀘어" panose="020B0600000101010101" pitchFamily="50" charset="-127"/>
              </a:rPr>
              <a:t>IEEE AP-S</a:t>
            </a:r>
            <a:r>
              <a:rPr lang="ko-KR" altLang="en-US" sz="1200" dirty="0">
                <a:latin typeface="나눔스퀘어" panose="020B0600000101010101" pitchFamily="50" charset="-127"/>
                <a:ea typeface="나눔스퀘어" panose="020B0600000101010101" pitchFamily="50" charset="-127"/>
              </a:rPr>
              <a:t>에서 매년 연구업적이 뛰어나고 향후 우수한 연구 성과를 창출할 잠재력이 높은 대학원생을 선발하여 교육 및 국제 학술활동을 지원하는 권위 있는 글로벌 연구 지원 제도이며</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엄격한 심사를 통해 전 세계 대학원생 중 최대 </a:t>
            </a:r>
            <a:r>
              <a:rPr lang="en-US" altLang="ko-KR" sz="1200" dirty="0">
                <a:latin typeface="나눔스퀘어" panose="020B0600000101010101" pitchFamily="50" charset="-127"/>
                <a:ea typeface="나눔스퀘어" panose="020B0600000101010101" pitchFamily="50" charset="-127"/>
              </a:rPr>
              <a:t>10</a:t>
            </a:r>
            <a:r>
              <a:rPr lang="ko-KR" altLang="en-US" sz="1200" dirty="0">
                <a:latin typeface="나눔스퀘어" panose="020B0600000101010101" pitchFamily="50" charset="-127"/>
                <a:ea typeface="나눔스퀘어" panose="020B0600000101010101" pitchFamily="50" charset="-127"/>
              </a:rPr>
              <a:t>명만이 선발된다</a:t>
            </a:r>
            <a:r>
              <a:rPr lang="en-US" altLang="ko-KR" sz="1200" dirty="0">
                <a:latin typeface="나눔스퀘어" panose="020B0600000101010101" pitchFamily="50" charset="-127"/>
                <a:ea typeface="나눔스퀘어" panose="020B0600000101010101" pitchFamily="50" charset="-127"/>
              </a:rPr>
              <a:t>.</a:t>
            </a:r>
          </a:p>
        </p:txBody>
      </p:sp>
      <p:pic>
        <p:nvPicPr>
          <p:cNvPr id="19" name="그림 18">
            <a:extLst>
              <a:ext uri="{FF2B5EF4-FFF2-40B4-BE49-F238E27FC236}">
                <a16:creationId xmlns:a16="http://schemas.microsoft.com/office/drawing/2014/main" id="{701044D6-2228-4C85-842D-EDEF854847E1}"/>
              </a:ext>
            </a:extLst>
          </p:cNvPr>
          <p:cNvPicPr>
            <a:picLocks noChangeAspect="1"/>
          </p:cNvPicPr>
          <p:nvPr/>
        </p:nvPicPr>
        <p:blipFill>
          <a:blip r:embed="rId7"/>
          <a:stretch>
            <a:fillRect/>
          </a:stretch>
        </p:blipFill>
        <p:spPr>
          <a:xfrm>
            <a:off x="262055" y="3422675"/>
            <a:ext cx="2018607" cy="2826051"/>
          </a:xfrm>
          <a:prstGeom prst="rect">
            <a:avLst/>
          </a:prstGeom>
        </p:spPr>
      </p:pic>
      <p:sp>
        <p:nvSpPr>
          <p:cNvPr id="22" name="TextBox 21">
            <a:extLst>
              <a:ext uri="{FF2B5EF4-FFF2-40B4-BE49-F238E27FC236}">
                <a16:creationId xmlns:a16="http://schemas.microsoft.com/office/drawing/2014/main" id="{5B8151DB-507D-4950-A308-0C4B4E1E5CD1}"/>
              </a:ext>
            </a:extLst>
          </p:cNvPr>
          <p:cNvSpPr txBox="1"/>
          <p:nvPr/>
        </p:nvSpPr>
        <p:spPr>
          <a:xfrm>
            <a:off x="-482092" y="2225308"/>
            <a:ext cx="6788679" cy="338554"/>
          </a:xfrm>
          <a:prstGeom prst="rect">
            <a:avLst/>
          </a:prstGeom>
          <a:noFill/>
        </p:spPr>
        <p:txBody>
          <a:bodyPr wrap="square" rtlCol="0">
            <a:spAutoFit/>
          </a:bodyPr>
          <a:lstStyle/>
          <a:p>
            <a:pPr algn="ctr"/>
            <a:r>
              <a:rPr lang="en-US" altLang="ko-KR" sz="1600"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“2026 IEEE AP-S C. J. Reddy Travel Grant”</a:t>
            </a:r>
            <a:r>
              <a:rPr lang="ko-KR" altLang="en-US" sz="1600"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선정</a:t>
            </a:r>
          </a:p>
        </p:txBody>
      </p:sp>
      <p:sp>
        <p:nvSpPr>
          <p:cNvPr id="18" name="TextBox 17">
            <a:extLst>
              <a:ext uri="{FF2B5EF4-FFF2-40B4-BE49-F238E27FC236}">
                <a16:creationId xmlns:a16="http://schemas.microsoft.com/office/drawing/2014/main" id="{DEFBA89B-808A-46C5-8DDE-1968396E7E81}"/>
              </a:ext>
            </a:extLst>
          </p:cNvPr>
          <p:cNvSpPr txBox="1"/>
          <p:nvPr/>
        </p:nvSpPr>
        <p:spPr>
          <a:xfrm>
            <a:off x="-613005" y="9352666"/>
            <a:ext cx="7050506" cy="1450718"/>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이번 선정은 </a:t>
            </a:r>
            <a:r>
              <a:rPr lang="en-US" altLang="ko-KR" sz="1200" dirty="0">
                <a:latin typeface="나눔스퀘어" panose="020B0600000101010101" pitchFamily="50" charset="-127"/>
                <a:ea typeface="나눔스퀘어" panose="020B0600000101010101" pitchFamily="50" charset="-127"/>
              </a:rPr>
              <a:t>IEEE AP-S </a:t>
            </a:r>
            <a:r>
              <a:rPr lang="ko-KR" altLang="en-US" sz="1200" dirty="0">
                <a:latin typeface="나눔스퀘어" panose="020B0600000101010101" pitchFamily="50" charset="-127"/>
                <a:ea typeface="나눔스퀘어" panose="020B0600000101010101" pitchFamily="50" charset="-127"/>
              </a:rPr>
              <a:t>국제 학회 발표 논문을 기반으로 연구 역량</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연구 주제의 독창성</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그리고 향후 학문적 기여 가능성 등을 종합적으로 평가하여 이루어졌다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해당 논문은 “</a:t>
            </a:r>
            <a:r>
              <a:rPr lang="en-US" altLang="ko-KR" sz="1200" dirty="0">
                <a:latin typeface="나눔스퀘어" panose="020B0600000101010101" pitchFamily="50" charset="-127"/>
                <a:ea typeface="나눔스퀘어" panose="020B0600000101010101" pitchFamily="50" charset="-127"/>
              </a:rPr>
              <a:t>Antenna-on-Headlight (</a:t>
            </a:r>
            <a:r>
              <a:rPr lang="en-US" altLang="ko-KR" sz="1200" dirty="0" err="1">
                <a:latin typeface="나눔스퀘어" panose="020B0600000101010101" pitchFamily="50" charset="-127"/>
                <a:ea typeface="나눔스퀘어" panose="020B0600000101010101" pitchFamily="50" charset="-127"/>
              </a:rPr>
              <a:t>AoH</a:t>
            </a:r>
            <a:r>
              <a:rPr lang="en-US" altLang="ko-KR" sz="1200" dirty="0">
                <a:latin typeface="나눔스퀘어" panose="020B0600000101010101" pitchFamily="50" charset="-127"/>
                <a:ea typeface="나눔스퀘어" panose="020B0600000101010101" pitchFamily="50" charset="-127"/>
              </a:rPr>
              <a:t>) for Integrated Sensing and Illumination (ISAI) Systems”</a:t>
            </a:r>
            <a:r>
              <a:rPr lang="ko-KR" altLang="en-US" sz="1200" dirty="0">
                <a:latin typeface="나눔스퀘어" panose="020B0600000101010101" pitchFamily="50" charset="-127"/>
                <a:ea typeface="나눔스퀘어" panose="020B0600000101010101" pitchFamily="50" charset="-127"/>
              </a:rPr>
              <a:t>를 주제로 하며</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차량용 헤드라이트 환경에서 센싱과 통신을 통합하는 안테나 플랫폼을 제안한다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이러한 제안은 실제 시스템 환경에서의 적용 가능성과 향후 연구 확장성 측면에서 높은 잠재력을 인정받아 본 프로그램 선정으로 이어졌다</a:t>
            </a:r>
            <a:r>
              <a:rPr lang="en-US" altLang="ko-KR" sz="1200" dirty="0">
                <a:latin typeface="나눔스퀘어" panose="020B0600000101010101" pitchFamily="50" charset="-127"/>
                <a:ea typeface="나눔스퀘어" panose="020B0600000101010101" pitchFamily="50" charset="-127"/>
              </a:rPr>
              <a:t>. </a:t>
            </a:r>
          </a:p>
        </p:txBody>
      </p:sp>
      <p:sp>
        <p:nvSpPr>
          <p:cNvPr id="25" name="TextBox 24">
            <a:extLst>
              <a:ext uri="{FF2B5EF4-FFF2-40B4-BE49-F238E27FC236}">
                <a16:creationId xmlns:a16="http://schemas.microsoft.com/office/drawing/2014/main" id="{AB9FDF7F-EE22-4EE3-B10A-B718F1528F77}"/>
              </a:ext>
            </a:extLst>
          </p:cNvPr>
          <p:cNvSpPr txBox="1"/>
          <p:nvPr/>
        </p:nvSpPr>
        <p:spPr>
          <a:xfrm>
            <a:off x="-613005" y="10872417"/>
            <a:ext cx="7050506" cy="1173719"/>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이동섭 학생은 현재까지 </a:t>
            </a:r>
            <a:r>
              <a:rPr lang="en-US" altLang="ko-KR" sz="1200" dirty="0">
                <a:latin typeface="나눔스퀘어" panose="020B0600000101010101" pitchFamily="50" charset="-127"/>
                <a:ea typeface="나눔스퀘어" panose="020B0600000101010101" pitchFamily="50" charset="-127"/>
              </a:rPr>
              <a:t>SCI </a:t>
            </a:r>
            <a:r>
              <a:rPr lang="ko-KR" altLang="en-US" sz="1200" dirty="0">
                <a:latin typeface="나눔스퀘어" panose="020B0600000101010101" pitchFamily="50" charset="-127"/>
                <a:ea typeface="나눔스퀘어" panose="020B0600000101010101" pitchFamily="50" charset="-127"/>
              </a:rPr>
              <a:t>저널 및 국제</a:t>
            </a:r>
            <a:r>
              <a:rPr lang="en-US" altLang="ko-KR" sz="1200"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국내 학회 논문 총 </a:t>
            </a:r>
            <a:r>
              <a:rPr lang="en-US" altLang="ko-KR" sz="1200" dirty="0">
                <a:latin typeface="나눔스퀘어" panose="020B0600000101010101" pitchFamily="50" charset="-127"/>
                <a:ea typeface="나눔스퀘어" panose="020B0600000101010101" pitchFamily="50" charset="-127"/>
              </a:rPr>
              <a:t>60</a:t>
            </a:r>
            <a:r>
              <a:rPr lang="ko-KR" altLang="en-US" sz="1200" dirty="0">
                <a:latin typeface="나눔스퀘어" panose="020B0600000101010101" pitchFamily="50" charset="-127"/>
                <a:ea typeface="나눔스퀘어" panose="020B0600000101010101" pitchFamily="50" charset="-127"/>
              </a:rPr>
              <a:t>편을 발표하였으며</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이 중 </a:t>
            </a:r>
            <a:r>
              <a:rPr lang="en-US" altLang="ko-KR" sz="1200" dirty="0">
                <a:latin typeface="나눔스퀘어" panose="020B0600000101010101" pitchFamily="50" charset="-127"/>
                <a:ea typeface="나눔스퀘어" panose="020B0600000101010101" pitchFamily="50" charset="-127"/>
              </a:rPr>
              <a:t>1</a:t>
            </a:r>
            <a:r>
              <a:rPr lang="ko-KR" altLang="en-US" sz="1200" dirty="0">
                <a:latin typeface="나눔스퀘어" panose="020B0600000101010101" pitchFamily="50" charset="-127"/>
                <a:ea typeface="나눔스퀘어" panose="020B0600000101010101" pitchFamily="50" charset="-127"/>
              </a:rPr>
              <a:t>저자 논문 </a:t>
            </a:r>
            <a:r>
              <a:rPr lang="en-US" altLang="ko-KR" sz="1200" dirty="0">
                <a:latin typeface="나눔스퀘어" panose="020B0600000101010101" pitchFamily="50" charset="-127"/>
                <a:ea typeface="나눔스퀘어" panose="020B0600000101010101" pitchFamily="50" charset="-127"/>
              </a:rPr>
              <a:t>22</a:t>
            </a:r>
            <a:r>
              <a:rPr lang="ko-KR" altLang="en-US" sz="1200" dirty="0">
                <a:latin typeface="나눔스퀘어" panose="020B0600000101010101" pitchFamily="50" charset="-127"/>
                <a:ea typeface="나눔스퀘어" panose="020B0600000101010101" pitchFamily="50" charset="-127"/>
              </a:rPr>
              <a:t>편을 포함하고 있다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또한 국내외 특허 </a:t>
            </a:r>
            <a:r>
              <a:rPr lang="en-US" altLang="ko-KR" sz="1200" dirty="0">
                <a:latin typeface="나눔스퀘어" panose="020B0600000101010101" pitchFamily="50" charset="-127"/>
                <a:ea typeface="나눔스퀘어" panose="020B0600000101010101" pitchFamily="50" charset="-127"/>
              </a:rPr>
              <a:t>5</a:t>
            </a:r>
            <a:r>
              <a:rPr lang="ko-KR" altLang="en-US" sz="1200" dirty="0">
                <a:latin typeface="나눔스퀘어" panose="020B0600000101010101" pitchFamily="50" charset="-127"/>
                <a:ea typeface="나눔스퀘어" panose="020B0600000101010101" pitchFamily="50" charset="-127"/>
              </a:rPr>
              <a:t>건</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학술 및 연구 관련 수상 </a:t>
            </a:r>
            <a:r>
              <a:rPr lang="en-US" altLang="ko-KR" sz="1200" dirty="0">
                <a:latin typeface="나눔스퀘어" panose="020B0600000101010101" pitchFamily="50" charset="-127"/>
                <a:ea typeface="나눔스퀘어" panose="020B0600000101010101" pitchFamily="50" charset="-127"/>
              </a:rPr>
              <a:t>19</a:t>
            </a:r>
            <a:r>
              <a:rPr lang="ko-KR" altLang="en-US" sz="1200" dirty="0">
                <a:latin typeface="나눔스퀘어" panose="020B0600000101010101" pitchFamily="50" charset="-127"/>
                <a:ea typeface="나눔스퀘어" panose="020B0600000101010101" pitchFamily="50" charset="-127"/>
              </a:rPr>
              <a:t>회를 기록하는 등 연구의 독창성과 기술적 우수성을 국제적으로 인정받았다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또한</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본 수상 결과는 </a:t>
            </a:r>
            <a:r>
              <a:rPr lang="en-US" altLang="ko-KR" sz="1200" dirty="0">
                <a:latin typeface="나눔스퀘어" panose="020B0600000101010101" pitchFamily="50" charset="-127"/>
                <a:ea typeface="나눔스퀘어" panose="020B0600000101010101" pitchFamily="50" charset="-127"/>
              </a:rPr>
              <a:t>IEEE AP-S </a:t>
            </a:r>
            <a:r>
              <a:rPr lang="ko-KR" altLang="en-US" sz="1200" dirty="0">
                <a:latin typeface="나눔스퀘어" panose="020B0600000101010101" pitchFamily="50" charset="-127"/>
                <a:ea typeface="나눔스퀘어" panose="020B0600000101010101" pitchFamily="50" charset="-127"/>
              </a:rPr>
              <a:t>공식 홈페이지 및 </a:t>
            </a:r>
            <a:r>
              <a:rPr lang="en-US" altLang="ko-KR" sz="1200" dirty="0">
                <a:latin typeface="나눔스퀘어" panose="020B0600000101010101" pitchFamily="50" charset="-127"/>
                <a:ea typeface="나눔스퀘어" panose="020B0600000101010101" pitchFamily="50" charset="-127"/>
              </a:rPr>
              <a:t>IEEE Antennas &amp; Propagation Magazine</a:t>
            </a:r>
            <a:r>
              <a:rPr lang="ko-KR" altLang="en-US" sz="1200" dirty="0">
                <a:latin typeface="나눔스퀘어" panose="020B0600000101010101" pitchFamily="50" charset="-127"/>
                <a:ea typeface="나눔스퀘어" panose="020B0600000101010101" pitchFamily="50" charset="-127"/>
              </a:rPr>
              <a:t>을 통해 수상자 소개와 함께 게재될 예정이다</a:t>
            </a:r>
            <a:r>
              <a:rPr lang="en-US" altLang="ko-KR" sz="1200" dirty="0">
                <a:latin typeface="나눔스퀘어" panose="020B0600000101010101" pitchFamily="50" charset="-127"/>
                <a:ea typeface="나눔스퀘어" panose="020B0600000101010101" pitchFamily="50" charset="-127"/>
              </a:rPr>
              <a:t>.</a:t>
            </a:r>
          </a:p>
        </p:txBody>
      </p:sp>
    </p:spTree>
    <p:extLst>
      <p:ext uri="{BB962C8B-B14F-4D97-AF65-F5344CB8AC3E}">
        <p14:creationId xmlns:p14="http://schemas.microsoft.com/office/powerpoint/2010/main" val="568220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1022684" y="0"/>
            <a:ext cx="7869865" cy="12159588"/>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dirty="0"/>
          </a:p>
        </p:txBody>
      </p:sp>
      <p:pic>
        <p:nvPicPr>
          <p:cNvPr id="17" name="그림 16">
            <a:extLst>
              <a:ext uri="{FF2B5EF4-FFF2-40B4-BE49-F238E27FC236}">
                <a16:creationId xmlns:a16="http://schemas.microsoft.com/office/drawing/2014/main" id="{AEB622D7-5C73-45B9-809B-BCB535215E60}"/>
              </a:ext>
            </a:extLst>
          </p:cNvPr>
          <p:cNvPicPr>
            <a:picLocks noChangeAspect="1"/>
          </p:cNvPicPr>
          <p:nvPr/>
        </p:nvPicPr>
        <p:blipFill rotWithShape="1">
          <a:blip r:embed="rId3"/>
          <a:srcRect l="13689" t="38891" r="22137" b="16176"/>
          <a:stretch/>
        </p:blipFill>
        <p:spPr>
          <a:xfrm>
            <a:off x="-1022684" y="5289710"/>
            <a:ext cx="7881016" cy="6869878"/>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4"/>
          <a:srcRect l="2870" t="14881" r="21780" b="51333"/>
          <a:stretch/>
        </p:blipFill>
        <p:spPr>
          <a:xfrm>
            <a:off x="-2" y="0"/>
            <a:ext cx="6858002" cy="3940051"/>
          </a:xfrm>
          <a:prstGeom prst="rect">
            <a:avLst/>
          </a:prstGeom>
        </p:spPr>
      </p:pic>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5"/>
          <a:stretch>
            <a:fillRect/>
          </a:stretch>
        </p:blipFill>
        <p:spPr>
          <a:xfrm>
            <a:off x="-733992" y="263231"/>
            <a:ext cx="2467833" cy="430148"/>
          </a:xfrm>
          <a:prstGeom prst="rect">
            <a:avLst/>
          </a:prstGeom>
        </p:spPr>
      </p:pic>
      <p:sp>
        <p:nvSpPr>
          <p:cNvPr id="18" name="TextBox 17">
            <a:extLst>
              <a:ext uri="{FF2B5EF4-FFF2-40B4-BE49-F238E27FC236}">
                <a16:creationId xmlns:a16="http://schemas.microsoft.com/office/drawing/2014/main" id="{82D9C469-7142-4284-B72C-0DE417488127}"/>
              </a:ext>
            </a:extLst>
          </p:cNvPr>
          <p:cNvSpPr txBox="1"/>
          <p:nvPr/>
        </p:nvSpPr>
        <p:spPr>
          <a:xfrm>
            <a:off x="-671400" y="2193168"/>
            <a:ext cx="7389190" cy="369332"/>
          </a:xfrm>
          <a:prstGeom prst="rect">
            <a:avLst/>
          </a:prstGeom>
          <a:noFill/>
        </p:spPr>
        <p:txBody>
          <a:bodyPr wrap="square" rtlCol="0">
            <a:spAutoFit/>
          </a:bodyPr>
          <a:lstStyle/>
          <a:p>
            <a:pPr algn="ctr"/>
            <a:r>
              <a:rPr lang="ko-KR" altLang="en-US"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학회인 한국고분자학회 </a:t>
            </a:r>
            <a:r>
              <a:rPr lang="en-US" altLang="ko-KR"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2024 </a:t>
            </a:r>
            <a:r>
              <a:rPr lang="en-US" altLang="ko-KR" sz="1400"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 </a:t>
            </a:r>
            <a:r>
              <a:rPr lang="en-US" altLang="ko-KR" sz="1400"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우수논문발표상 </a:t>
            </a: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수상</a:t>
            </a:r>
          </a:p>
        </p:txBody>
      </p:sp>
      <p:sp>
        <p:nvSpPr>
          <p:cNvPr id="20" name="TextBox 19">
            <a:extLst>
              <a:ext uri="{FF2B5EF4-FFF2-40B4-BE49-F238E27FC236}">
                <a16:creationId xmlns:a16="http://schemas.microsoft.com/office/drawing/2014/main" id="{2CF835D8-6356-41F3-AC40-3BF68CDAA748}"/>
              </a:ext>
            </a:extLst>
          </p:cNvPr>
          <p:cNvSpPr txBox="1"/>
          <p:nvPr/>
        </p:nvSpPr>
        <p:spPr>
          <a:xfrm>
            <a:off x="1285993" y="1789655"/>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최수석 교수 연구팀</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34" name="TextBox 33">
            <a:extLst>
              <a:ext uri="{FF2B5EF4-FFF2-40B4-BE49-F238E27FC236}">
                <a16:creationId xmlns:a16="http://schemas.microsoft.com/office/drawing/2014/main" id="{A0D1891A-425B-40CD-AB5E-86CE224A5167}"/>
              </a:ext>
            </a:extLst>
          </p:cNvPr>
          <p:cNvSpPr txBox="1"/>
          <p:nvPr/>
        </p:nvSpPr>
        <p:spPr>
          <a:xfrm>
            <a:off x="-613005" y="6623597"/>
            <a:ext cx="7050506" cy="1173719"/>
          </a:xfrm>
          <a:prstGeom prst="rect">
            <a:avLst/>
          </a:prstGeom>
          <a:noFill/>
        </p:spPr>
        <p:txBody>
          <a:bodyPr wrap="square" rtlCol="0">
            <a:spAutoFit/>
          </a:bodyPr>
          <a:lstStyle/>
          <a:p>
            <a:pPr algn="just">
              <a:lnSpc>
                <a:spcPct val="150000"/>
              </a:lnSpc>
            </a:pPr>
            <a:r>
              <a:rPr lang="ko-KR" altLang="en-US" sz="1200" b="1" dirty="0" err="1">
                <a:latin typeface="나눔스퀘어" panose="020B0600000101010101" pitchFamily="50" charset="-127"/>
                <a:ea typeface="나눔스퀘어" panose="020B0600000101010101" pitchFamily="50" charset="-127"/>
              </a:rPr>
              <a:t>포스텍</a:t>
            </a:r>
            <a:r>
              <a:rPr lang="ko-KR" altLang="en-US" sz="1200" b="1" dirty="0">
                <a:latin typeface="나눔스퀘어" panose="020B0600000101010101" pitchFamily="50" charset="-127"/>
                <a:ea typeface="나눔스퀘어" panose="020B0600000101010101" pitchFamily="50" charset="-127"/>
              </a:rPr>
              <a:t> 전자전기공학과 박사과정 </a:t>
            </a:r>
            <a:r>
              <a:rPr lang="ko-KR" altLang="en-US" sz="1200" b="1" dirty="0" err="1">
                <a:latin typeface="나눔스퀘어" panose="020B0600000101010101" pitchFamily="50" charset="-127"/>
                <a:ea typeface="나눔스퀘어" panose="020B0600000101010101" pitchFamily="50" charset="-127"/>
              </a:rPr>
              <a:t>신준혁씨</a:t>
            </a:r>
            <a:r>
              <a:rPr lang="ko-KR" altLang="en-US" sz="1200" b="1" dirty="0">
                <a:latin typeface="나눔스퀘어" panose="020B0600000101010101" pitchFamily="50" charset="-127"/>
                <a:ea typeface="나눔스퀘어" panose="020B0600000101010101" pitchFamily="50" charset="-127"/>
              </a:rPr>
              <a:t> </a:t>
            </a:r>
            <a:r>
              <a:rPr lang="en-US" altLang="ko-KR" sz="1200" b="1" dirty="0">
                <a:latin typeface="나눔스퀘어" panose="020B0600000101010101" pitchFamily="50" charset="-127"/>
                <a:ea typeface="나눔스퀘어" panose="020B0600000101010101" pitchFamily="50" charset="-127"/>
              </a:rPr>
              <a:t>(</a:t>
            </a:r>
            <a:r>
              <a:rPr lang="ko-KR" altLang="en-US" sz="1200" b="1" dirty="0">
                <a:latin typeface="나눔스퀘어" panose="020B0600000101010101" pitchFamily="50" charset="-127"/>
                <a:ea typeface="나눔스퀘어" panose="020B0600000101010101" pitchFamily="50" charset="-127"/>
              </a:rPr>
              <a:t>제 </a:t>
            </a:r>
            <a:r>
              <a:rPr lang="en-US" altLang="ko-KR" sz="1200" b="1" dirty="0">
                <a:latin typeface="나눔스퀘어" panose="020B0600000101010101" pitchFamily="50" charset="-127"/>
                <a:ea typeface="나눔스퀘어" panose="020B0600000101010101" pitchFamily="50" charset="-127"/>
              </a:rPr>
              <a:t>1</a:t>
            </a:r>
            <a:r>
              <a:rPr lang="ko-KR" altLang="en-US" sz="1200" b="1" dirty="0">
                <a:latin typeface="나눔스퀘어" panose="020B0600000101010101" pitchFamily="50" charset="-127"/>
                <a:ea typeface="나눔스퀘어" panose="020B0600000101010101" pitchFamily="50" charset="-127"/>
              </a:rPr>
              <a:t>저자</a:t>
            </a:r>
            <a:r>
              <a:rPr lang="en-US" altLang="ko-KR" sz="1200" b="1"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지도교수</a:t>
            </a:r>
            <a:r>
              <a:rPr lang="en-US" altLang="ko-KR" sz="1200" b="1"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최수석 교수</a:t>
            </a:r>
            <a:r>
              <a:rPr lang="en-US" altLang="ko-KR" sz="1200" b="1"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가 국내 권위 있는 고분자관련 학회인 한국고분자학회 </a:t>
            </a:r>
            <a:r>
              <a:rPr lang="en-US" altLang="ko-KR" sz="1200" dirty="0">
                <a:latin typeface="나눔스퀘어" panose="020B0600000101010101" pitchFamily="50" charset="-127"/>
                <a:ea typeface="나눔스퀘어" panose="020B0600000101010101" pitchFamily="50" charset="-127"/>
              </a:rPr>
              <a:t>2024 </a:t>
            </a:r>
            <a:r>
              <a:rPr lang="ko-KR" altLang="en-US" sz="1200" dirty="0">
                <a:latin typeface="나눔스퀘어" panose="020B0600000101010101" pitchFamily="50" charset="-127"/>
                <a:ea typeface="나눔스퀘어" panose="020B0600000101010101" pitchFamily="50" charset="-127"/>
              </a:rPr>
              <a:t>에서 “</a:t>
            </a:r>
            <a:r>
              <a:rPr lang="en-US" altLang="ko-KR" sz="1200" dirty="0">
                <a:latin typeface="나눔스퀘어" panose="020B0600000101010101" pitchFamily="50" charset="-127"/>
                <a:ea typeface="나눔스퀘어" panose="020B0600000101010101" pitchFamily="50" charset="-127"/>
              </a:rPr>
              <a:t>Strategic Designs for Strain Control Using </a:t>
            </a:r>
            <a:r>
              <a:rPr lang="en-US" altLang="ko-KR" sz="1200" dirty="0" err="1">
                <a:latin typeface="나눔스퀘어" panose="020B0600000101010101" pitchFamily="50" charset="-127"/>
                <a:ea typeface="나눔스퀘어" panose="020B0600000101010101" pitchFamily="50" charset="-127"/>
              </a:rPr>
              <a:t>Mechanochromism</a:t>
            </a:r>
            <a:r>
              <a:rPr lang="en-US" altLang="ko-KR" sz="1200"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을 주제로 우수논문발표상을 수상하였다</a:t>
            </a:r>
            <a:r>
              <a:rPr lang="en-US" altLang="ko-KR" sz="1200" dirty="0">
                <a:latin typeface="나눔스퀘어" panose="020B0600000101010101" pitchFamily="50" charset="-127"/>
                <a:ea typeface="나눔스퀘어" panose="020B0600000101010101" pitchFamily="50" charset="-127"/>
              </a:rPr>
              <a:t>. </a:t>
            </a:r>
          </a:p>
          <a:p>
            <a:pPr algn="just">
              <a:lnSpc>
                <a:spcPct val="150000"/>
              </a:lnSpc>
            </a:pPr>
            <a:endParaRPr lang="en-US" altLang="ko-KR" sz="1200" dirty="0">
              <a:latin typeface="나눔스퀘어" panose="020B0600000101010101" pitchFamily="50" charset="-127"/>
              <a:ea typeface="나눔스퀘어" panose="020B0600000101010101" pitchFamily="50" charset="-127"/>
            </a:endParaRP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499925" y="1649417"/>
            <a:ext cx="491968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직선 연결선 61">
            <a:extLst>
              <a:ext uri="{FF2B5EF4-FFF2-40B4-BE49-F238E27FC236}">
                <a16:creationId xmlns:a16="http://schemas.microsoft.com/office/drawing/2014/main" id="{286AEB6E-6E9F-4CC6-9B22-01BF6BF723C2}"/>
              </a:ext>
            </a:extLst>
          </p:cNvPr>
          <p:cNvCxnSpPr>
            <a:cxnSpLocks/>
          </p:cNvCxnSpPr>
          <p:nvPr/>
        </p:nvCxnSpPr>
        <p:spPr>
          <a:xfrm>
            <a:off x="-2" y="2947841"/>
            <a:ext cx="60898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3DDD2F9-AC3B-41D8-AD6C-3D2B524DCCD0}"/>
              </a:ext>
            </a:extLst>
          </p:cNvPr>
          <p:cNvSpPr txBox="1"/>
          <p:nvPr/>
        </p:nvSpPr>
        <p:spPr>
          <a:xfrm>
            <a:off x="3333467" y="6103147"/>
            <a:ext cx="2431684"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최수석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 교수</a:t>
            </a:r>
            <a:r>
              <a:rPr lang="en-US" altLang="ko-KR" sz="1200" b="1" dirty="0">
                <a:latin typeface="나눔스퀘어 Bold" panose="020B0600000101010101" pitchFamily="50" charset="-127"/>
                <a:ea typeface="나눔스퀘어 Bold" panose="020B0600000101010101" pitchFamily="50" charset="-127"/>
              </a:rPr>
              <a:t>, </a:t>
            </a:r>
            <a:r>
              <a:rPr lang="ko-KR" altLang="en-US" sz="1200" b="1" dirty="0">
                <a:latin typeface="나눔스퀘어 Bold" panose="020B0600000101010101" pitchFamily="50" charset="-127"/>
                <a:ea typeface="나눔스퀘어 Bold" panose="020B0600000101010101" pitchFamily="50" charset="-127"/>
              </a:rPr>
              <a:t>교신저자</a:t>
            </a:r>
            <a:r>
              <a:rPr lang="en-US" altLang="ko-KR" sz="1200" b="1" dirty="0">
                <a:latin typeface="나눔스퀘어 Bold" panose="020B0600000101010101" pitchFamily="50" charset="-127"/>
                <a:ea typeface="나눔스퀘어 Bold" panose="020B0600000101010101" pitchFamily="50" charset="-127"/>
              </a:rPr>
              <a:t>)</a:t>
            </a:r>
          </a:p>
        </p:txBody>
      </p:sp>
      <p:sp>
        <p:nvSpPr>
          <p:cNvPr id="24" name="TextBox 23">
            <a:extLst>
              <a:ext uri="{FF2B5EF4-FFF2-40B4-BE49-F238E27FC236}">
                <a16:creationId xmlns:a16="http://schemas.microsoft.com/office/drawing/2014/main" id="{7C067783-6818-4B54-BC6D-3AF8B587F298}"/>
              </a:ext>
            </a:extLst>
          </p:cNvPr>
          <p:cNvSpPr txBox="1"/>
          <p:nvPr/>
        </p:nvSpPr>
        <p:spPr>
          <a:xfrm>
            <a:off x="459048" y="6103147"/>
            <a:ext cx="2431684" cy="276999"/>
          </a:xfrm>
          <a:prstGeom prst="rect">
            <a:avLst/>
          </a:prstGeom>
          <a:noFill/>
        </p:spPr>
        <p:txBody>
          <a:bodyPr wrap="square" rtlCol="0">
            <a:spAutoFit/>
          </a:bodyPr>
          <a:lstStyle/>
          <a:p>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신준혁 </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박사과정</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 </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제</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1</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저자</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sp>
        <p:nvSpPr>
          <p:cNvPr id="33" name="TextBox 32">
            <a:extLst>
              <a:ext uri="{FF2B5EF4-FFF2-40B4-BE49-F238E27FC236}">
                <a16:creationId xmlns:a16="http://schemas.microsoft.com/office/drawing/2014/main" id="{8A0CDE42-2B30-44EC-AD20-455E95897A44}"/>
              </a:ext>
            </a:extLst>
          </p:cNvPr>
          <p:cNvSpPr txBox="1"/>
          <p:nvPr/>
        </p:nvSpPr>
        <p:spPr>
          <a:xfrm>
            <a:off x="-613005" y="7834194"/>
            <a:ext cx="7050506" cy="1727717"/>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이 연구는 전기적 에너지와 기계적 에너지를 변환하는 </a:t>
            </a:r>
            <a:r>
              <a:rPr lang="ko-KR" altLang="en-US" sz="1200" dirty="0" err="1">
                <a:latin typeface="나눔스퀘어" panose="020B0600000101010101" pitchFamily="50" charset="-127"/>
                <a:ea typeface="나눔스퀘어" panose="020B0600000101010101" pitchFamily="50" charset="-127"/>
              </a:rPr>
              <a:t>압전</a:t>
            </a:r>
            <a:r>
              <a:rPr lang="ko-KR" altLang="en-US" sz="1200" dirty="0">
                <a:latin typeface="나눔스퀘어" panose="020B0600000101010101" pitchFamily="50" charset="-127"/>
                <a:ea typeface="나눔스퀘어" panose="020B0600000101010101" pitchFamily="50" charset="-127"/>
              </a:rPr>
              <a:t> 고분자</a:t>
            </a:r>
            <a:r>
              <a:rPr lang="en-US" altLang="ko-KR" sz="1200" dirty="0">
                <a:latin typeface="나눔스퀘어" panose="020B0600000101010101" pitchFamily="50" charset="-127"/>
                <a:ea typeface="나눔스퀘어" panose="020B0600000101010101" pitchFamily="50" charset="-127"/>
              </a:rPr>
              <a:t>(piezoelectric polymer)</a:t>
            </a:r>
            <a:r>
              <a:rPr lang="ko-KR" altLang="en-US" sz="1200" dirty="0">
                <a:latin typeface="나눔스퀘어" panose="020B0600000101010101" pitchFamily="50" charset="-127"/>
                <a:ea typeface="나눔스퀘어" panose="020B0600000101010101" pitchFamily="50" charset="-127"/>
              </a:rPr>
              <a:t>를 기반으로 얇고 유연한 </a:t>
            </a:r>
            <a:r>
              <a:rPr lang="ko-KR" altLang="en-US" sz="1200" dirty="0" err="1">
                <a:latin typeface="나눔스퀘어" panose="020B0600000101010101" pitchFamily="50" charset="-127"/>
                <a:ea typeface="나눔스퀘어" panose="020B0600000101010101" pitchFamily="50" charset="-127"/>
              </a:rPr>
              <a:t>엑추에이터를</a:t>
            </a:r>
            <a:r>
              <a:rPr lang="ko-KR" altLang="en-US" sz="1200" dirty="0">
                <a:latin typeface="나눔스퀘어" panose="020B0600000101010101" pitchFamily="50" charset="-127"/>
                <a:ea typeface="나눔스퀘어" panose="020B0600000101010101" pitchFamily="50" charset="-127"/>
              </a:rPr>
              <a:t> 제작하여</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전기 신호에 따라 형태 변형과 소리가 동시에 발생하는 기술을 구현했다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기존 </a:t>
            </a:r>
            <a:r>
              <a:rPr lang="en-US" altLang="ko-KR" sz="1200" dirty="0">
                <a:latin typeface="나눔스퀘어" panose="020B0600000101010101" pitchFamily="50" charset="-127"/>
                <a:ea typeface="나눔스퀘어" panose="020B0600000101010101" pitchFamily="50" charset="-127"/>
              </a:rPr>
              <a:t>bendable display </a:t>
            </a:r>
            <a:r>
              <a:rPr lang="ko-KR" altLang="en-US" sz="1200" dirty="0">
                <a:latin typeface="나눔스퀘어" panose="020B0600000101010101" pitchFamily="50" charset="-127"/>
                <a:ea typeface="나눔스퀘어" panose="020B0600000101010101" pitchFamily="50" charset="-127"/>
              </a:rPr>
              <a:t>기술은 유연한 디스플레이 패널에 물리적인 힘을 가해 형태를 변형 시키는 방식에 의존했으나</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전기 신호에 반응하는 얇고 유연한 필름 </a:t>
            </a:r>
            <a:r>
              <a:rPr lang="ko-KR" altLang="en-US" sz="1200" dirty="0" err="1">
                <a:latin typeface="나눔스퀘어" panose="020B0600000101010101" pitchFamily="50" charset="-127"/>
                <a:ea typeface="나눔스퀘어" panose="020B0600000101010101" pitchFamily="50" charset="-127"/>
              </a:rPr>
              <a:t>엑추에이터를</a:t>
            </a:r>
            <a:r>
              <a:rPr lang="ko-KR" altLang="en-US" sz="1200" dirty="0">
                <a:latin typeface="나눔스퀘어" panose="020B0600000101010101" pitchFamily="50" charset="-127"/>
                <a:ea typeface="나눔스퀘어" panose="020B0600000101010101" pitchFamily="50" charset="-127"/>
              </a:rPr>
              <a:t> 사용하여 형태 변형을 유도하여 실제 유연 전자 소자 응용에 적용될 수 있는 가능성을 높였다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이번 연구의 성과는 차세대 디스플레이</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웨어러블 디바이스 등의 다양한 전자 소자 분야에서의 응용 가능성을 제시할 수 있을 것으로 기대된다</a:t>
            </a:r>
            <a:r>
              <a:rPr lang="en-US" altLang="ko-KR" sz="1200" dirty="0">
                <a:latin typeface="나눔스퀘어" panose="020B0600000101010101" pitchFamily="50" charset="-127"/>
                <a:ea typeface="나눔스퀘어" panose="020B0600000101010101" pitchFamily="50" charset="-127"/>
              </a:rPr>
              <a:t>.</a:t>
            </a:r>
          </a:p>
        </p:txBody>
      </p:sp>
      <p:sp>
        <p:nvSpPr>
          <p:cNvPr id="3" name="TextBox 2">
            <a:extLst>
              <a:ext uri="{FF2B5EF4-FFF2-40B4-BE49-F238E27FC236}">
                <a16:creationId xmlns:a16="http://schemas.microsoft.com/office/drawing/2014/main" id="{6D635A52-3A60-96B0-0201-B17A88ADC944}"/>
              </a:ext>
            </a:extLst>
          </p:cNvPr>
          <p:cNvSpPr txBox="1"/>
          <p:nvPr/>
        </p:nvSpPr>
        <p:spPr>
          <a:xfrm>
            <a:off x="-613005" y="9679697"/>
            <a:ext cx="7050506" cy="619721"/>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본 연구는 </a:t>
            </a:r>
            <a:r>
              <a:rPr lang="en-US" altLang="ko-KR" sz="1200" dirty="0">
                <a:latin typeface="나눔스퀘어" panose="020B0600000101010101" pitchFamily="50" charset="-127"/>
                <a:ea typeface="나눔스퀘어" panose="020B0600000101010101" pitchFamily="50" charset="-127"/>
              </a:rPr>
              <a:t>LG </a:t>
            </a:r>
            <a:r>
              <a:rPr lang="ko-KR" altLang="en-US" sz="1200" dirty="0">
                <a:latin typeface="나눔스퀘어" panose="020B0600000101010101" pitchFamily="50" charset="-127"/>
                <a:ea typeface="나눔스퀘어" panose="020B0600000101010101" pitchFamily="50" charset="-127"/>
              </a:rPr>
              <a:t>디스플레이의 지원 사업과 산업기술 평가원 디스플레이 혁신 공정 사업의 지원으로 연구가 진행되었다</a:t>
            </a:r>
            <a:r>
              <a:rPr lang="en-US" altLang="ko-KR" sz="1200" dirty="0">
                <a:latin typeface="나눔스퀘어" panose="020B0600000101010101" pitchFamily="50" charset="-127"/>
                <a:ea typeface="나눔스퀘어" panose="020B0600000101010101" pitchFamily="50" charset="-127"/>
              </a:rPr>
              <a:t>.</a:t>
            </a:r>
            <a:endParaRPr lang="ko-KR" altLang="en-US" sz="1200" dirty="0">
              <a:latin typeface="나눔스퀘어" panose="020B0600000101010101" pitchFamily="50" charset="-127"/>
              <a:ea typeface="나눔스퀘어" panose="020B0600000101010101" pitchFamily="50" charset="-127"/>
            </a:endParaRPr>
          </a:p>
        </p:txBody>
      </p:sp>
      <p:pic>
        <p:nvPicPr>
          <p:cNvPr id="22" name="그림 21">
            <a:extLst>
              <a:ext uri="{FF2B5EF4-FFF2-40B4-BE49-F238E27FC236}">
                <a16:creationId xmlns:a16="http://schemas.microsoft.com/office/drawing/2014/main" id="{BF70CB02-3CCA-4327-A45C-B897BD396FAC}"/>
              </a:ext>
            </a:extLst>
          </p:cNvPr>
          <p:cNvPicPr>
            <a:picLocks noChangeAspect="1"/>
          </p:cNvPicPr>
          <p:nvPr/>
        </p:nvPicPr>
        <p:blipFill>
          <a:blip r:embed="rId6"/>
          <a:stretch>
            <a:fillRect/>
          </a:stretch>
        </p:blipFill>
        <p:spPr>
          <a:xfrm>
            <a:off x="3224180" y="3294296"/>
            <a:ext cx="2101269" cy="2699775"/>
          </a:xfrm>
          <a:prstGeom prst="rect">
            <a:avLst/>
          </a:prstGeom>
        </p:spPr>
      </p:pic>
      <p:sp>
        <p:nvSpPr>
          <p:cNvPr id="25" name="TextBox 24">
            <a:extLst>
              <a:ext uri="{FF2B5EF4-FFF2-40B4-BE49-F238E27FC236}">
                <a16:creationId xmlns:a16="http://schemas.microsoft.com/office/drawing/2014/main" id="{296E72FA-E0A4-412C-BD2B-D0E31906D8F0}"/>
              </a:ext>
            </a:extLst>
          </p:cNvPr>
          <p:cNvSpPr txBox="1"/>
          <p:nvPr/>
        </p:nvSpPr>
        <p:spPr>
          <a:xfrm>
            <a:off x="2058245" y="11160491"/>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Center of Smart Display &amp;  Soft Electronics (CSS LAB) @POSTECH</a:t>
            </a:r>
          </a:p>
        </p:txBody>
      </p:sp>
      <p:sp>
        <p:nvSpPr>
          <p:cNvPr id="19" name="직사각형 18">
            <a:extLst>
              <a:ext uri="{FF2B5EF4-FFF2-40B4-BE49-F238E27FC236}">
                <a16:creationId xmlns:a16="http://schemas.microsoft.com/office/drawing/2014/main" id="{09C04FAA-E792-4832-8EFC-D5AA93FB709B}"/>
              </a:ext>
            </a:extLst>
          </p:cNvPr>
          <p:cNvSpPr/>
          <p:nvPr/>
        </p:nvSpPr>
        <p:spPr>
          <a:xfrm>
            <a:off x="268903" y="3294296"/>
            <a:ext cx="2117364" cy="2699775"/>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b="1" dirty="0">
              <a:solidFill>
                <a:schemeClr val="tx1"/>
              </a:solidFill>
            </a:endParaRPr>
          </a:p>
        </p:txBody>
      </p:sp>
    </p:spTree>
    <p:extLst>
      <p:ext uri="{BB962C8B-B14F-4D97-AF65-F5344CB8AC3E}">
        <p14:creationId xmlns:p14="http://schemas.microsoft.com/office/powerpoint/2010/main" val="3075298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1022684" y="0"/>
            <a:ext cx="7869865" cy="12159588"/>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dirty="0"/>
          </a:p>
        </p:txBody>
      </p:sp>
      <p:pic>
        <p:nvPicPr>
          <p:cNvPr id="17" name="그림 16">
            <a:extLst>
              <a:ext uri="{FF2B5EF4-FFF2-40B4-BE49-F238E27FC236}">
                <a16:creationId xmlns:a16="http://schemas.microsoft.com/office/drawing/2014/main" id="{AEB622D7-5C73-45B9-809B-BCB535215E60}"/>
              </a:ext>
            </a:extLst>
          </p:cNvPr>
          <p:cNvPicPr>
            <a:picLocks noChangeAspect="1"/>
          </p:cNvPicPr>
          <p:nvPr/>
        </p:nvPicPr>
        <p:blipFill rotWithShape="1">
          <a:blip r:embed="rId3"/>
          <a:srcRect l="13689" t="38891" r="22137" b="16176"/>
          <a:stretch/>
        </p:blipFill>
        <p:spPr>
          <a:xfrm>
            <a:off x="-1022684" y="5289710"/>
            <a:ext cx="7881016" cy="6869878"/>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4"/>
          <a:srcRect l="2870" t="14881" r="21780" b="51333"/>
          <a:stretch/>
        </p:blipFill>
        <p:spPr>
          <a:xfrm>
            <a:off x="-2" y="0"/>
            <a:ext cx="6858002" cy="3940051"/>
          </a:xfrm>
          <a:prstGeom prst="rect">
            <a:avLst/>
          </a:prstGeom>
        </p:spPr>
      </p:pic>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5"/>
          <a:stretch>
            <a:fillRect/>
          </a:stretch>
        </p:blipFill>
        <p:spPr>
          <a:xfrm>
            <a:off x="-733992" y="263231"/>
            <a:ext cx="2467833" cy="430148"/>
          </a:xfrm>
          <a:prstGeom prst="rect">
            <a:avLst/>
          </a:prstGeom>
        </p:spPr>
      </p:pic>
      <p:sp>
        <p:nvSpPr>
          <p:cNvPr id="18" name="TextBox 17">
            <a:extLst>
              <a:ext uri="{FF2B5EF4-FFF2-40B4-BE49-F238E27FC236}">
                <a16:creationId xmlns:a16="http://schemas.microsoft.com/office/drawing/2014/main" id="{82D9C469-7142-4284-B72C-0DE417488127}"/>
              </a:ext>
            </a:extLst>
          </p:cNvPr>
          <p:cNvSpPr txBox="1"/>
          <p:nvPr/>
        </p:nvSpPr>
        <p:spPr>
          <a:xfrm>
            <a:off x="-671400" y="2193168"/>
            <a:ext cx="7389190" cy="646331"/>
          </a:xfrm>
          <a:prstGeom prst="rect">
            <a:avLst/>
          </a:prstGeom>
          <a:noFill/>
        </p:spPr>
        <p:txBody>
          <a:bodyPr wrap="square" rtlCol="0">
            <a:spAutoFit/>
          </a:bodyPr>
          <a:lstStyle/>
          <a:p>
            <a:pPr algn="ctr"/>
            <a:r>
              <a:rPr lang="en-US" altLang="ko-KR"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International Meeting on Information Display </a:t>
            </a:r>
            <a:r>
              <a:rPr lang="en-US" altLang="ko-KR" sz="1400"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(IMID 2024)</a:t>
            </a:r>
          </a:p>
          <a:p>
            <a:pPr algn="ctr"/>
            <a:r>
              <a:rPr lang="en-US" altLang="ko-KR" sz="1400"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 </a:t>
            </a: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우수논문상</a:t>
            </a: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수상</a:t>
            </a:r>
          </a:p>
        </p:txBody>
      </p:sp>
      <p:sp>
        <p:nvSpPr>
          <p:cNvPr id="20" name="TextBox 19">
            <a:extLst>
              <a:ext uri="{FF2B5EF4-FFF2-40B4-BE49-F238E27FC236}">
                <a16:creationId xmlns:a16="http://schemas.microsoft.com/office/drawing/2014/main" id="{2CF835D8-6356-41F3-AC40-3BF68CDAA748}"/>
              </a:ext>
            </a:extLst>
          </p:cNvPr>
          <p:cNvSpPr txBox="1"/>
          <p:nvPr/>
        </p:nvSpPr>
        <p:spPr>
          <a:xfrm>
            <a:off x="1285993" y="1789655"/>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최수석 교수 연구팀</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34" name="TextBox 33">
            <a:extLst>
              <a:ext uri="{FF2B5EF4-FFF2-40B4-BE49-F238E27FC236}">
                <a16:creationId xmlns:a16="http://schemas.microsoft.com/office/drawing/2014/main" id="{A0D1891A-425B-40CD-AB5E-86CE224A5167}"/>
              </a:ext>
            </a:extLst>
          </p:cNvPr>
          <p:cNvSpPr txBox="1"/>
          <p:nvPr/>
        </p:nvSpPr>
        <p:spPr>
          <a:xfrm>
            <a:off x="-613005" y="6623597"/>
            <a:ext cx="7050506" cy="1450718"/>
          </a:xfrm>
          <a:prstGeom prst="rect">
            <a:avLst/>
          </a:prstGeom>
          <a:noFill/>
        </p:spPr>
        <p:txBody>
          <a:bodyPr wrap="square" rtlCol="0">
            <a:spAutoFit/>
          </a:bodyPr>
          <a:lstStyle/>
          <a:p>
            <a:pPr algn="just">
              <a:lnSpc>
                <a:spcPct val="150000"/>
              </a:lnSpc>
            </a:pPr>
            <a:r>
              <a:rPr lang="ko-KR" altLang="en-US" sz="1200" b="1" dirty="0" err="1">
                <a:latin typeface="나눔스퀘어" panose="020B0600000101010101" pitchFamily="50" charset="-127"/>
                <a:ea typeface="나눔스퀘어" panose="020B0600000101010101" pitchFamily="50" charset="-127"/>
              </a:rPr>
              <a:t>포스텍</a:t>
            </a:r>
            <a:r>
              <a:rPr lang="ko-KR" altLang="en-US" sz="1200" b="1" dirty="0">
                <a:latin typeface="나눔스퀘어" panose="020B0600000101010101" pitchFamily="50" charset="-127"/>
                <a:ea typeface="나눔스퀘어" panose="020B0600000101010101" pitchFamily="50" charset="-127"/>
              </a:rPr>
              <a:t> 전자전기공학과 박사과정 박지윤 학생 </a:t>
            </a:r>
            <a:r>
              <a:rPr lang="en-US" altLang="ko-KR" sz="1200" b="1" dirty="0">
                <a:latin typeface="나눔스퀘어" panose="020B0600000101010101" pitchFamily="50" charset="-127"/>
                <a:ea typeface="나눔스퀘어" panose="020B0600000101010101" pitchFamily="50" charset="-127"/>
              </a:rPr>
              <a:t>(</a:t>
            </a:r>
            <a:r>
              <a:rPr lang="ko-KR" altLang="en-US" sz="1200" b="1" dirty="0">
                <a:latin typeface="나눔스퀘어" panose="020B0600000101010101" pitchFamily="50" charset="-127"/>
                <a:ea typeface="나눔스퀘어" panose="020B0600000101010101" pitchFamily="50" charset="-127"/>
              </a:rPr>
              <a:t>제 </a:t>
            </a:r>
            <a:r>
              <a:rPr lang="en-US" altLang="ko-KR" sz="1200" b="1" dirty="0">
                <a:latin typeface="나눔스퀘어" panose="020B0600000101010101" pitchFamily="50" charset="-127"/>
                <a:ea typeface="나눔스퀘어" panose="020B0600000101010101" pitchFamily="50" charset="-127"/>
              </a:rPr>
              <a:t>1</a:t>
            </a:r>
            <a:r>
              <a:rPr lang="ko-KR" altLang="en-US" sz="1200" b="1" dirty="0">
                <a:latin typeface="나눔스퀘어" panose="020B0600000101010101" pitchFamily="50" charset="-127"/>
                <a:ea typeface="나눔스퀘어" panose="020B0600000101010101" pitchFamily="50" charset="-127"/>
              </a:rPr>
              <a:t>저자</a:t>
            </a:r>
            <a:r>
              <a:rPr lang="en-US" altLang="ko-KR" sz="1200" b="1"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지도교수</a:t>
            </a:r>
            <a:r>
              <a:rPr lang="en-US" altLang="ko-KR" sz="1200" b="1"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최수석 교수</a:t>
            </a:r>
            <a:r>
              <a:rPr lang="en-US" altLang="ko-KR" sz="1200" b="1"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이 세계적으로 권위 있는 디스플레이 관련 학회인 </a:t>
            </a:r>
            <a:r>
              <a:rPr lang="en-US" altLang="ko-KR" sz="1200" dirty="0">
                <a:latin typeface="나눔스퀘어" panose="020B0600000101010101" pitchFamily="50" charset="-127"/>
                <a:ea typeface="나눔스퀘어" panose="020B0600000101010101" pitchFamily="50" charset="-127"/>
              </a:rPr>
              <a:t>International Meeting on Information Display (IMID 2024) </a:t>
            </a:r>
            <a:r>
              <a:rPr lang="ko-KR" altLang="en-US" sz="1200" dirty="0">
                <a:latin typeface="나눔스퀘어" panose="020B0600000101010101" pitchFamily="50" charset="-127"/>
                <a:ea typeface="나눔스퀘어" panose="020B0600000101010101" pitchFamily="50" charset="-127"/>
              </a:rPr>
              <a:t>에서 </a:t>
            </a:r>
            <a:r>
              <a:rPr lang="en-US" altLang="ko-KR" sz="1200" dirty="0">
                <a:latin typeface="나눔스퀘어" panose="020B0600000101010101" pitchFamily="50" charset="-127"/>
                <a:ea typeface="나눔스퀘어" panose="020B0600000101010101" pitchFamily="50" charset="-127"/>
              </a:rPr>
              <a:t>"Advanced Multiform Shape </a:t>
            </a:r>
            <a:r>
              <a:rPr lang="en-US" altLang="ko-KR" sz="1200" dirty="0" err="1">
                <a:latin typeface="나눔스퀘어" panose="020B0600000101010101" pitchFamily="50" charset="-127"/>
                <a:ea typeface="나눔스퀘어" panose="020B0600000101010101" pitchFamily="50" charset="-127"/>
              </a:rPr>
              <a:t>Bendings</a:t>
            </a:r>
            <a:r>
              <a:rPr lang="en-US" altLang="ko-KR" sz="1200" dirty="0">
                <a:latin typeface="나눔스퀘어" panose="020B0600000101010101" pitchFamily="50" charset="-127"/>
                <a:ea typeface="나눔스퀘어" panose="020B0600000101010101" pitchFamily="50" charset="-127"/>
              </a:rPr>
              <a:t> for Deformable Devices Using Piezoelectric Actuators”</a:t>
            </a:r>
            <a:r>
              <a:rPr lang="ko-KR" altLang="en-US" sz="1200" dirty="0">
                <a:latin typeface="나눔스퀘어" panose="020B0600000101010101" pitchFamily="50" charset="-127"/>
                <a:ea typeface="나눔스퀘어" panose="020B0600000101010101" pitchFamily="50" charset="-127"/>
              </a:rPr>
              <a:t>을 주제로 </a:t>
            </a:r>
            <a:r>
              <a:rPr lang="ko-KR" altLang="en-US" sz="1200" b="1" dirty="0">
                <a:latin typeface="나눔스퀘어" panose="020B0600000101010101" pitchFamily="50" charset="-127"/>
                <a:ea typeface="나눔스퀘어" panose="020B0600000101010101" pitchFamily="50" charset="-127"/>
              </a:rPr>
              <a:t>우수논문상</a:t>
            </a:r>
            <a:r>
              <a:rPr lang="ko-KR" altLang="en-US" sz="1200" dirty="0">
                <a:latin typeface="나눔스퀘어" panose="020B0600000101010101" pitchFamily="50" charset="-127"/>
                <a:ea typeface="나눔스퀘어" panose="020B0600000101010101" pitchFamily="50" charset="-127"/>
              </a:rPr>
              <a:t>을 </a:t>
            </a:r>
            <a:r>
              <a:rPr lang="ko-KR" altLang="en-US" sz="1200" b="1" dirty="0">
                <a:latin typeface="나눔스퀘어" panose="020B0600000101010101" pitchFamily="50" charset="-127"/>
                <a:ea typeface="나눔스퀘어" panose="020B0600000101010101" pitchFamily="50" charset="-127"/>
              </a:rPr>
              <a:t>수상</a:t>
            </a:r>
            <a:r>
              <a:rPr lang="ko-KR" altLang="en-US" sz="1200" dirty="0">
                <a:latin typeface="나눔스퀘어" panose="020B0600000101010101" pitchFamily="50" charset="-127"/>
                <a:ea typeface="나눔스퀘어" panose="020B0600000101010101" pitchFamily="50" charset="-127"/>
              </a:rPr>
              <a:t>하였다</a:t>
            </a:r>
            <a:r>
              <a:rPr lang="en-US" altLang="ko-KR" sz="1200" dirty="0">
                <a:latin typeface="나눔스퀘어" panose="020B0600000101010101" pitchFamily="50" charset="-127"/>
                <a:ea typeface="나눔스퀘어" panose="020B0600000101010101" pitchFamily="50" charset="-127"/>
              </a:rPr>
              <a:t>. </a:t>
            </a:r>
          </a:p>
          <a:p>
            <a:pPr algn="just">
              <a:lnSpc>
                <a:spcPct val="150000"/>
              </a:lnSpc>
            </a:pPr>
            <a:endParaRPr lang="en-US" altLang="ko-KR" sz="1200" dirty="0">
              <a:latin typeface="나눔스퀘어" panose="020B0600000101010101" pitchFamily="50" charset="-127"/>
              <a:ea typeface="나눔스퀘어" panose="020B0600000101010101" pitchFamily="50" charset="-127"/>
            </a:endParaRP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499925" y="1649417"/>
            <a:ext cx="491968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직선 연결선 61">
            <a:extLst>
              <a:ext uri="{FF2B5EF4-FFF2-40B4-BE49-F238E27FC236}">
                <a16:creationId xmlns:a16="http://schemas.microsoft.com/office/drawing/2014/main" id="{286AEB6E-6E9F-4CC6-9B22-01BF6BF723C2}"/>
              </a:ext>
            </a:extLst>
          </p:cNvPr>
          <p:cNvCxnSpPr>
            <a:cxnSpLocks/>
          </p:cNvCxnSpPr>
          <p:nvPr/>
        </p:nvCxnSpPr>
        <p:spPr>
          <a:xfrm>
            <a:off x="-2" y="2947841"/>
            <a:ext cx="60898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3DDD2F9-AC3B-41D8-AD6C-3D2B524DCCD0}"/>
              </a:ext>
            </a:extLst>
          </p:cNvPr>
          <p:cNvSpPr txBox="1"/>
          <p:nvPr/>
        </p:nvSpPr>
        <p:spPr>
          <a:xfrm>
            <a:off x="3333467" y="6103147"/>
            <a:ext cx="2431684"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최수석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 교수</a:t>
            </a:r>
            <a:r>
              <a:rPr lang="en-US" altLang="ko-KR" sz="1200" b="1" dirty="0">
                <a:latin typeface="나눔스퀘어 Bold" panose="020B0600000101010101" pitchFamily="50" charset="-127"/>
                <a:ea typeface="나눔스퀘어 Bold" panose="020B0600000101010101" pitchFamily="50" charset="-127"/>
              </a:rPr>
              <a:t>, </a:t>
            </a:r>
            <a:r>
              <a:rPr lang="ko-KR" altLang="en-US" sz="1200" b="1" dirty="0">
                <a:latin typeface="나눔스퀘어 Bold" panose="020B0600000101010101" pitchFamily="50" charset="-127"/>
                <a:ea typeface="나눔스퀘어 Bold" panose="020B0600000101010101" pitchFamily="50" charset="-127"/>
              </a:rPr>
              <a:t>교신저자</a:t>
            </a:r>
            <a:r>
              <a:rPr lang="en-US" altLang="ko-KR" sz="1200" b="1" dirty="0">
                <a:latin typeface="나눔스퀘어 Bold" panose="020B0600000101010101" pitchFamily="50" charset="-127"/>
                <a:ea typeface="나눔스퀘어 Bold" panose="020B0600000101010101" pitchFamily="50" charset="-127"/>
              </a:rPr>
              <a:t>)</a:t>
            </a:r>
          </a:p>
        </p:txBody>
      </p:sp>
      <p:sp>
        <p:nvSpPr>
          <p:cNvPr id="24" name="TextBox 23">
            <a:extLst>
              <a:ext uri="{FF2B5EF4-FFF2-40B4-BE49-F238E27FC236}">
                <a16:creationId xmlns:a16="http://schemas.microsoft.com/office/drawing/2014/main" id="{7C067783-6818-4B54-BC6D-3AF8B587F298}"/>
              </a:ext>
            </a:extLst>
          </p:cNvPr>
          <p:cNvSpPr txBox="1"/>
          <p:nvPr/>
        </p:nvSpPr>
        <p:spPr>
          <a:xfrm>
            <a:off x="459048" y="6103147"/>
            <a:ext cx="2431684" cy="276999"/>
          </a:xfrm>
          <a:prstGeom prst="rect">
            <a:avLst/>
          </a:prstGeom>
          <a:noFill/>
        </p:spPr>
        <p:txBody>
          <a:bodyPr wrap="square" rtlCol="0">
            <a:spAutoFit/>
          </a:bodyPr>
          <a:lstStyle/>
          <a:p>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박지윤 </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박사과정</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 </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제</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1</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저자</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sp>
        <p:nvSpPr>
          <p:cNvPr id="33" name="TextBox 32">
            <a:extLst>
              <a:ext uri="{FF2B5EF4-FFF2-40B4-BE49-F238E27FC236}">
                <a16:creationId xmlns:a16="http://schemas.microsoft.com/office/drawing/2014/main" id="{8A0CDE42-2B30-44EC-AD20-455E95897A44}"/>
              </a:ext>
            </a:extLst>
          </p:cNvPr>
          <p:cNvSpPr txBox="1"/>
          <p:nvPr/>
        </p:nvSpPr>
        <p:spPr>
          <a:xfrm>
            <a:off x="-613005" y="7834194"/>
            <a:ext cx="7050506" cy="1727717"/>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이 연구는 전기적 에너지와 기계적 에너지를 변환하는 </a:t>
            </a:r>
            <a:r>
              <a:rPr lang="ko-KR" altLang="en-US" sz="1200" dirty="0" err="1">
                <a:latin typeface="나눔스퀘어" panose="020B0600000101010101" pitchFamily="50" charset="-127"/>
                <a:ea typeface="나눔스퀘어" panose="020B0600000101010101" pitchFamily="50" charset="-127"/>
              </a:rPr>
              <a:t>압전</a:t>
            </a:r>
            <a:r>
              <a:rPr lang="ko-KR" altLang="en-US" sz="1200" dirty="0">
                <a:latin typeface="나눔스퀘어" panose="020B0600000101010101" pitchFamily="50" charset="-127"/>
                <a:ea typeface="나눔스퀘어" panose="020B0600000101010101" pitchFamily="50" charset="-127"/>
              </a:rPr>
              <a:t> 고분자</a:t>
            </a:r>
            <a:r>
              <a:rPr lang="en-US" altLang="ko-KR" sz="1200" dirty="0">
                <a:latin typeface="나눔스퀘어" panose="020B0600000101010101" pitchFamily="50" charset="-127"/>
                <a:ea typeface="나눔스퀘어" panose="020B0600000101010101" pitchFamily="50" charset="-127"/>
              </a:rPr>
              <a:t>(piezoelectric polymer)</a:t>
            </a:r>
            <a:r>
              <a:rPr lang="ko-KR" altLang="en-US" sz="1200" dirty="0">
                <a:latin typeface="나눔스퀘어" panose="020B0600000101010101" pitchFamily="50" charset="-127"/>
                <a:ea typeface="나눔스퀘어" panose="020B0600000101010101" pitchFamily="50" charset="-127"/>
              </a:rPr>
              <a:t>를 기반으로 얇고 유연한 </a:t>
            </a:r>
            <a:r>
              <a:rPr lang="ko-KR" altLang="en-US" sz="1200" dirty="0" err="1">
                <a:latin typeface="나눔스퀘어" panose="020B0600000101010101" pitchFamily="50" charset="-127"/>
                <a:ea typeface="나눔스퀘어" panose="020B0600000101010101" pitchFamily="50" charset="-127"/>
              </a:rPr>
              <a:t>엑추에이터를</a:t>
            </a:r>
            <a:r>
              <a:rPr lang="ko-KR" altLang="en-US" sz="1200" dirty="0">
                <a:latin typeface="나눔스퀘어" panose="020B0600000101010101" pitchFamily="50" charset="-127"/>
                <a:ea typeface="나눔스퀘어" panose="020B0600000101010101" pitchFamily="50" charset="-127"/>
              </a:rPr>
              <a:t> 제작하여</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전기 신호에 따라 형태 변형과 소리가 동시에 발생하는 기술을 구현했다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기존 </a:t>
            </a:r>
            <a:r>
              <a:rPr lang="en-US" altLang="ko-KR" sz="1200" dirty="0">
                <a:latin typeface="나눔스퀘어" panose="020B0600000101010101" pitchFamily="50" charset="-127"/>
                <a:ea typeface="나눔스퀘어" panose="020B0600000101010101" pitchFamily="50" charset="-127"/>
              </a:rPr>
              <a:t>bendable display </a:t>
            </a:r>
            <a:r>
              <a:rPr lang="ko-KR" altLang="en-US" sz="1200" dirty="0">
                <a:latin typeface="나눔스퀘어" panose="020B0600000101010101" pitchFamily="50" charset="-127"/>
                <a:ea typeface="나눔스퀘어" panose="020B0600000101010101" pitchFamily="50" charset="-127"/>
              </a:rPr>
              <a:t>기술은 유연한 디스플레이 패널에 물리적인 힘을 가해 형태를 변형 시키는 방식에 의존했으나</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전기 신호에 반응하는 얇고 유연한 필름 </a:t>
            </a:r>
            <a:r>
              <a:rPr lang="ko-KR" altLang="en-US" sz="1200" dirty="0" err="1">
                <a:latin typeface="나눔스퀘어" panose="020B0600000101010101" pitchFamily="50" charset="-127"/>
                <a:ea typeface="나눔스퀘어" panose="020B0600000101010101" pitchFamily="50" charset="-127"/>
              </a:rPr>
              <a:t>엑추에이터를</a:t>
            </a:r>
            <a:r>
              <a:rPr lang="ko-KR" altLang="en-US" sz="1200" dirty="0">
                <a:latin typeface="나눔스퀘어" panose="020B0600000101010101" pitchFamily="50" charset="-127"/>
                <a:ea typeface="나눔스퀘어" panose="020B0600000101010101" pitchFamily="50" charset="-127"/>
              </a:rPr>
              <a:t> 사용하여 형태 변형을 유도하여 실제 유연 전자 소자 응용에 적용될 수 있는 가능성을 높였다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이번 연구의 성과는 차세대 디스플레이</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웨어러블 디바이스 등의 다양한 전자 소자 분야에서의 응용 가능성을 제시할 수 있을 것으로 기대된다</a:t>
            </a:r>
            <a:r>
              <a:rPr lang="en-US" altLang="ko-KR" sz="1200" dirty="0">
                <a:latin typeface="나눔스퀘어" panose="020B0600000101010101" pitchFamily="50" charset="-127"/>
                <a:ea typeface="나눔스퀘어" panose="020B0600000101010101" pitchFamily="50" charset="-127"/>
              </a:rPr>
              <a:t>.</a:t>
            </a:r>
          </a:p>
        </p:txBody>
      </p:sp>
      <p:sp>
        <p:nvSpPr>
          <p:cNvPr id="3" name="TextBox 2">
            <a:extLst>
              <a:ext uri="{FF2B5EF4-FFF2-40B4-BE49-F238E27FC236}">
                <a16:creationId xmlns:a16="http://schemas.microsoft.com/office/drawing/2014/main" id="{6D635A52-3A60-96B0-0201-B17A88ADC944}"/>
              </a:ext>
            </a:extLst>
          </p:cNvPr>
          <p:cNvSpPr txBox="1"/>
          <p:nvPr/>
        </p:nvSpPr>
        <p:spPr>
          <a:xfrm>
            <a:off x="-613005" y="9679697"/>
            <a:ext cx="7050506" cy="619721"/>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본 연구는 </a:t>
            </a:r>
            <a:r>
              <a:rPr lang="en-US" altLang="ko-KR" sz="1200" dirty="0">
                <a:latin typeface="나눔스퀘어" panose="020B0600000101010101" pitchFamily="50" charset="-127"/>
                <a:ea typeface="나눔스퀘어" panose="020B0600000101010101" pitchFamily="50" charset="-127"/>
              </a:rPr>
              <a:t>LG </a:t>
            </a:r>
            <a:r>
              <a:rPr lang="ko-KR" altLang="en-US" sz="1200" dirty="0">
                <a:latin typeface="나눔스퀘어" panose="020B0600000101010101" pitchFamily="50" charset="-127"/>
                <a:ea typeface="나눔스퀘어" panose="020B0600000101010101" pitchFamily="50" charset="-127"/>
              </a:rPr>
              <a:t>디스플레이의 지원 사업과 산업기술 평가원 디스플레이 혁신 공정 사업의 지원으로 연구가 진행되었다</a:t>
            </a:r>
            <a:r>
              <a:rPr lang="en-US" altLang="ko-KR" sz="1200" dirty="0">
                <a:latin typeface="나눔스퀘어" panose="020B0600000101010101" pitchFamily="50" charset="-127"/>
                <a:ea typeface="나눔스퀘어" panose="020B0600000101010101" pitchFamily="50" charset="-127"/>
              </a:rPr>
              <a:t>.</a:t>
            </a:r>
            <a:endParaRPr lang="ko-KR" altLang="en-US" sz="1200" dirty="0">
              <a:latin typeface="나눔스퀘어" panose="020B0600000101010101" pitchFamily="50" charset="-127"/>
              <a:ea typeface="나눔스퀘어" panose="020B0600000101010101" pitchFamily="50" charset="-127"/>
            </a:endParaRPr>
          </a:p>
        </p:txBody>
      </p:sp>
      <p:pic>
        <p:nvPicPr>
          <p:cNvPr id="22" name="그림 21">
            <a:extLst>
              <a:ext uri="{FF2B5EF4-FFF2-40B4-BE49-F238E27FC236}">
                <a16:creationId xmlns:a16="http://schemas.microsoft.com/office/drawing/2014/main" id="{BF70CB02-3CCA-4327-A45C-B897BD396FAC}"/>
              </a:ext>
            </a:extLst>
          </p:cNvPr>
          <p:cNvPicPr>
            <a:picLocks noChangeAspect="1"/>
          </p:cNvPicPr>
          <p:nvPr/>
        </p:nvPicPr>
        <p:blipFill>
          <a:blip r:embed="rId6"/>
          <a:stretch>
            <a:fillRect/>
          </a:stretch>
        </p:blipFill>
        <p:spPr>
          <a:xfrm>
            <a:off x="3224180" y="3256879"/>
            <a:ext cx="2101269" cy="2699775"/>
          </a:xfrm>
          <a:prstGeom prst="rect">
            <a:avLst/>
          </a:prstGeom>
        </p:spPr>
      </p:pic>
      <p:sp>
        <p:nvSpPr>
          <p:cNvPr id="25" name="TextBox 24">
            <a:extLst>
              <a:ext uri="{FF2B5EF4-FFF2-40B4-BE49-F238E27FC236}">
                <a16:creationId xmlns:a16="http://schemas.microsoft.com/office/drawing/2014/main" id="{296E72FA-E0A4-412C-BD2B-D0E31906D8F0}"/>
              </a:ext>
            </a:extLst>
          </p:cNvPr>
          <p:cNvSpPr txBox="1"/>
          <p:nvPr/>
        </p:nvSpPr>
        <p:spPr>
          <a:xfrm>
            <a:off x="2058245" y="11160491"/>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Center of Smart Display &amp;  Soft Electronics (CSS LAB) @POSTECH</a:t>
            </a:r>
          </a:p>
        </p:txBody>
      </p:sp>
      <p:pic>
        <p:nvPicPr>
          <p:cNvPr id="1026" name="Picture 2" descr="박지윤 사진">
            <a:extLst>
              <a:ext uri="{FF2B5EF4-FFF2-40B4-BE49-F238E27FC236}">
                <a16:creationId xmlns:a16="http://schemas.microsoft.com/office/drawing/2014/main" id="{A4E1C203-F3D7-442A-AB96-C05D9BB2D25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6523" y="3237530"/>
            <a:ext cx="2043673" cy="2719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801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1022684" y="0"/>
            <a:ext cx="7869865" cy="12159588"/>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dirty="0"/>
          </a:p>
        </p:txBody>
      </p:sp>
      <p:pic>
        <p:nvPicPr>
          <p:cNvPr id="17" name="그림 16">
            <a:extLst>
              <a:ext uri="{FF2B5EF4-FFF2-40B4-BE49-F238E27FC236}">
                <a16:creationId xmlns:a16="http://schemas.microsoft.com/office/drawing/2014/main" id="{AEB622D7-5C73-45B9-809B-BCB535215E60}"/>
              </a:ext>
            </a:extLst>
          </p:cNvPr>
          <p:cNvPicPr>
            <a:picLocks noChangeAspect="1"/>
          </p:cNvPicPr>
          <p:nvPr/>
        </p:nvPicPr>
        <p:blipFill rotWithShape="1">
          <a:blip r:embed="rId3"/>
          <a:srcRect l="13689" t="38891" r="22137" b="16176"/>
          <a:stretch/>
        </p:blipFill>
        <p:spPr>
          <a:xfrm>
            <a:off x="-1022684" y="5289710"/>
            <a:ext cx="7881016" cy="6869878"/>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4"/>
          <a:srcRect l="2870" t="14881" r="21780" b="51333"/>
          <a:stretch/>
        </p:blipFill>
        <p:spPr>
          <a:xfrm>
            <a:off x="-2" y="0"/>
            <a:ext cx="6858002" cy="3940051"/>
          </a:xfrm>
          <a:prstGeom prst="rect">
            <a:avLst/>
          </a:prstGeom>
        </p:spPr>
      </p:pic>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5"/>
          <a:stretch>
            <a:fillRect/>
          </a:stretch>
        </p:blipFill>
        <p:spPr>
          <a:xfrm>
            <a:off x="-733992" y="263231"/>
            <a:ext cx="2467833" cy="430148"/>
          </a:xfrm>
          <a:prstGeom prst="rect">
            <a:avLst/>
          </a:prstGeom>
        </p:spPr>
      </p:pic>
      <p:sp>
        <p:nvSpPr>
          <p:cNvPr id="18" name="TextBox 17">
            <a:extLst>
              <a:ext uri="{FF2B5EF4-FFF2-40B4-BE49-F238E27FC236}">
                <a16:creationId xmlns:a16="http://schemas.microsoft.com/office/drawing/2014/main" id="{82D9C469-7142-4284-B72C-0DE417488127}"/>
              </a:ext>
            </a:extLst>
          </p:cNvPr>
          <p:cNvSpPr txBox="1"/>
          <p:nvPr/>
        </p:nvSpPr>
        <p:spPr>
          <a:xfrm>
            <a:off x="-671400" y="2268474"/>
            <a:ext cx="7389190" cy="646331"/>
          </a:xfrm>
          <a:prstGeom prst="rect">
            <a:avLst/>
          </a:prstGeom>
          <a:noFill/>
        </p:spPr>
        <p:txBody>
          <a:bodyPr wrap="square" rtlCol="0">
            <a:spAutoFit/>
          </a:bodyPr>
          <a:lstStyle/>
          <a:p>
            <a:pPr algn="ctr"/>
            <a:r>
              <a:rPr lang="en-US" altLang="ko-KR"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International Meeting on Information Display </a:t>
            </a:r>
            <a:r>
              <a:rPr lang="en-US" altLang="ko-KR" sz="1400"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(IMID 2024)</a:t>
            </a:r>
          </a:p>
          <a:p>
            <a:pPr algn="ctr"/>
            <a:r>
              <a:rPr lang="en-US" altLang="ko-KR" sz="1400"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 </a:t>
            </a: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우수논문상</a:t>
            </a: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수상</a:t>
            </a:r>
          </a:p>
        </p:txBody>
      </p:sp>
      <p:sp>
        <p:nvSpPr>
          <p:cNvPr id="20" name="TextBox 19">
            <a:extLst>
              <a:ext uri="{FF2B5EF4-FFF2-40B4-BE49-F238E27FC236}">
                <a16:creationId xmlns:a16="http://schemas.microsoft.com/office/drawing/2014/main" id="{2CF835D8-6356-41F3-AC40-3BF68CDAA748}"/>
              </a:ext>
            </a:extLst>
          </p:cNvPr>
          <p:cNvSpPr txBox="1"/>
          <p:nvPr/>
        </p:nvSpPr>
        <p:spPr>
          <a:xfrm>
            <a:off x="1285993" y="1789655"/>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최수석 교수 연구팀</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34" name="TextBox 33">
            <a:extLst>
              <a:ext uri="{FF2B5EF4-FFF2-40B4-BE49-F238E27FC236}">
                <a16:creationId xmlns:a16="http://schemas.microsoft.com/office/drawing/2014/main" id="{A0D1891A-425B-40CD-AB5E-86CE224A5167}"/>
              </a:ext>
            </a:extLst>
          </p:cNvPr>
          <p:cNvSpPr txBox="1"/>
          <p:nvPr/>
        </p:nvSpPr>
        <p:spPr>
          <a:xfrm>
            <a:off x="-613005" y="6623597"/>
            <a:ext cx="7050506" cy="1173719"/>
          </a:xfrm>
          <a:prstGeom prst="rect">
            <a:avLst/>
          </a:prstGeom>
          <a:noFill/>
        </p:spPr>
        <p:txBody>
          <a:bodyPr wrap="square" rtlCol="0">
            <a:spAutoFit/>
          </a:bodyPr>
          <a:lstStyle/>
          <a:p>
            <a:pPr algn="just">
              <a:lnSpc>
                <a:spcPct val="150000"/>
              </a:lnSpc>
            </a:pPr>
            <a:r>
              <a:rPr lang="ko-KR" altLang="en-US" sz="1200" b="1" dirty="0" err="1">
                <a:latin typeface="나눔스퀘어" panose="020B0600000101010101" pitchFamily="50" charset="-127"/>
                <a:ea typeface="나눔스퀘어" panose="020B0600000101010101" pitchFamily="50" charset="-127"/>
              </a:rPr>
              <a:t>포스텍</a:t>
            </a:r>
            <a:r>
              <a:rPr lang="ko-KR" altLang="en-US" sz="1200" b="1" dirty="0">
                <a:latin typeface="나눔스퀘어" panose="020B0600000101010101" pitchFamily="50" charset="-127"/>
                <a:ea typeface="나눔스퀘어" panose="020B0600000101010101" pitchFamily="50" charset="-127"/>
              </a:rPr>
              <a:t> 전자전기공학과 박사후연구원 남승민씨 </a:t>
            </a:r>
            <a:r>
              <a:rPr lang="en-US" altLang="ko-KR" sz="1200" b="1" dirty="0">
                <a:latin typeface="나눔스퀘어" panose="020B0600000101010101" pitchFamily="50" charset="-127"/>
                <a:ea typeface="나눔스퀘어" panose="020B0600000101010101" pitchFamily="50" charset="-127"/>
              </a:rPr>
              <a:t>(</a:t>
            </a:r>
            <a:r>
              <a:rPr lang="ko-KR" altLang="en-US" sz="1200" b="1" dirty="0">
                <a:latin typeface="나눔스퀘어" panose="020B0600000101010101" pitchFamily="50" charset="-127"/>
                <a:ea typeface="나눔스퀘어" panose="020B0600000101010101" pitchFamily="50" charset="-127"/>
              </a:rPr>
              <a:t>제 </a:t>
            </a:r>
            <a:r>
              <a:rPr lang="en-US" altLang="ko-KR" sz="1200" b="1" dirty="0">
                <a:latin typeface="나눔스퀘어" panose="020B0600000101010101" pitchFamily="50" charset="-127"/>
                <a:ea typeface="나눔스퀘어" panose="020B0600000101010101" pitchFamily="50" charset="-127"/>
              </a:rPr>
              <a:t>1</a:t>
            </a:r>
            <a:r>
              <a:rPr lang="ko-KR" altLang="en-US" sz="1200" b="1" dirty="0">
                <a:latin typeface="나눔스퀘어" panose="020B0600000101010101" pitchFamily="50" charset="-127"/>
                <a:ea typeface="나눔스퀘어" panose="020B0600000101010101" pitchFamily="50" charset="-127"/>
              </a:rPr>
              <a:t>저자</a:t>
            </a:r>
            <a:r>
              <a:rPr lang="en-US" altLang="ko-KR" sz="1200" b="1"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지도교수</a:t>
            </a:r>
            <a:r>
              <a:rPr lang="en-US" altLang="ko-KR" sz="1200" b="1"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최수석 교수</a:t>
            </a:r>
            <a:r>
              <a:rPr lang="en-US" altLang="ko-KR" sz="1200" b="1"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가 세계적으로 권위 있는 디스플레이 관련 학회인 </a:t>
            </a:r>
            <a:r>
              <a:rPr lang="en-US" altLang="ko-KR" sz="1200" dirty="0">
                <a:latin typeface="나눔스퀘어" panose="020B0600000101010101" pitchFamily="50" charset="-127"/>
                <a:ea typeface="나눔스퀘어" panose="020B0600000101010101" pitchFamily="50" charset="-127"/>
              </a:rPr>
              <a:t>International Meeting on Information Display (IMID 2024) </a:t>
            </a:r>
            <a:r>
              <a:rPr lang="ko-KR" altLang="en-US" sz="1200" dirty="0">
                <a:latin typeface="나눔스퀘어" panose="020B0600000101010101" pitchFamily="50" charset="-127"/>
                <a:ea typeface="나눔스퀘어" panose="020B0600000101010101" pitchFamily="50" charset="-127"/>
              </a:rPr>
              <a:t>에서 </a:t>
            </a:r>
            <a:r>
              <a:rPr lang="en-US" altLang="ko-KR" sz="1200" dirty="0">
                <a:latin typeface="나눔스퀘어" panose="020B0600000101010101" pitchFamily="50" charset="-127"/>
                <a:ea typeface="나눔스퀘어" panose="020B0600000101010101" pitchFamily="50" charset="-127"/>
              </a:rPr>
              <a:t>"Bidirectional Wavelength Tunable Structural Color using Stretchable Chiral Photonic Elastomers on Multi-Modal Soft Actuators"</a:t>
            </a:r>
            <a:r>
              <a:rPr lang="ko-KR" altLang="en-US" sz="1200" dirty="0">
                <a:latin typeface="나눔스퀘어" panose="020B0600000101010101" pitchFamily="50" charset="-127"/>
                <a:ea typeface="나눔스퀘어" panose="020B0600000101010101" pitchFamily="50" charset="-127"/>
              </a:rPr>
              <a:t>을 주제로 </a:t>
            </a:r>
            <a:r>
              <a:rPr lang="ko-KR" altLang="en-US" sz="1200" b="1" dirty="0">
                <a:latin typeface="나눔스퀘어" panose="020B0600000101010101" pitchFamily="50" charset="-127"/>
                <a:ea typeface="나눔스퀘어" panose="020B0600000101010101" pitchFamily="50" charset="-127"/>
              </a:rPr>
              <a:t>우수논문상</a:t>
            </a:r>
            <a:r>
              <a:rPr lang="ko-KR" altLang="en-US" sz="1200" dirty="0">
                <a:latin typeface="나눔스퀘어" panose="020B0600000101010101" pitchFamily="50" charset="-127"/>
                <a:ea typeface="나눔스퀘어" panose="020B0600000101010101" pitchFamily="50" charset="-127"/>
              </a:rPr>
              <a:t>을 </a:t>
            </a:r>
            <a:r>
              <a:rPr lang="ko-KR" altLang="en-US" sz="1200" b="1" dirty="0">
                <a:latin typeface="나눔스퀘어" panose="020B0600000101010101" pitchFamily="50" charset="-127"/>
                <a:ea typeface="나눔스퀘어" panose="020B0600000101010101" pitchFamily="50" charset="-127"/>
              </a:rPr>
              <a:t>수상</a:t>
            </a:r>
            <a:r>
              <a:rPr lang="ko-KR" altLang="en-US" sz="1200" dirty="0">
                <a:latin typeface="나눔스퀘어" panose="020B0600000101010101" pitchFamily="50" charset="-127"/>
                <a:ea typeface="나눔스퀘어" panose="020B0600000101010101" pitchFamily="50" charset="-127"/>
              </a:rPr>
              <a:t>하였다</a:t>
            </a:r>
            <a:r>
              <a:rPr lang="en-US" altLang="ko-KR" sz="1200" dirty="0">
                <a:latin typeface="나눔스퀘어" panose="020B0600000101010101" pitchFamily="50" charset="-127"/>
                <a:ea typeface="나눔스퀘어" panose="020B0600000101010101" pitchFamily="50" charset="-127"/>
              </a:rPr>
              <a:t>. </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499925" y="1649417"/>
            <a:ext cx="491968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직선 연결선 61">
            <a:extLst>
              <a:ext uri="{FF2B5EF4-FFF2-40B4-BE49-F238E27FC236}">
                <a16:creationId xmlns:a16="http://schemas.microsoft.com/office/drawing/2014/main" id="{286AEB6E-6E9F-4CC6-9B22-01BF6BF723C2}"/>
              </a:ext>
            </a:extLst>
          </p:cNvPr>
          <p:cNvCxnSpPr>
            <a:cxnSpLocks/>
          </p:cNvCxnSpPr>
          <p:nvPr/>
        </p:nvCxnSpPr>
        <p:spPr>
          <a:xfrm>
            <a:off x="-2" y="2947841"/>
            <a:ext cx="60898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3DDD2F9-AC3B-41D8-AD6C-3D2B524DCCD0}"/>
              </a:ext>
            </a:extLst>
          </p:cNvPr>
          <p:cNvSpPr txBox="1"/>
          <p:nvPr/>
        </p:nvSpPr>
        <p:spPr>
          <a:xfrm>
            <a:off x="3333467" y="6103147"/>
            <a:ext cx="2431684"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최수석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 교수</a:t>
            </a:r>
            <a:r>
              <a:rPr lang="en-US" altLang="ko-KR" sz="1200" b="1" dirty="0">
                <a:latin typeface="나눔스퀘어 Bold" panose="020B0600000101010101" pitchFamily="50" charset="-127"/>
                <a:ea typeface="나눔스퀘어 Bold" panose="020B0600000101010101" pitchFamily="50" charset="-127"/>
              </a:rPr>
              <a:t>, </a:t>
            </a:r>
            <a:r>
              <a:rPr lang="ko-KR" altLang="en-US" sz="1200" b="1" dirty="0">
                <a:latin typeface="나눔스퀘어 Bold" panose="020B0600000101010101" pitchFamily="50" charset="-127"/>
                <a:ea typeface="나눔스퀘어 Bold" panose="020B0600000101010101" pitchFamily="50" charset="-127"/>
              </a:rPr>
              <a:t>교신저자</a:t>
            </a:r>
            <a:r>
              <a:rPr lang="en-US" altLang="ko-KR" sz="1200" b="1" dirty="0">
                <a:latin typeface="나눔스퀘어 Bold" panose="020B0600000101010101" pitchFamily="50" charset="-127"/>
                <a:ea typeface="나눔스퀘어 Bold" panose="020B0600000101010101" pitchFamily="50" charset="-127"/>
              </a:rPr>
              <a:t>)</a:t>
            </a:r>
          </a:p>
        </p:txBody>
      </p:sp>
      <p:sp>
        <p:nvSpPr>
          <p:cNvPr id="24" name="TextBox 23">
            <a:extLst>
              <a:ext uri="{FF2B5EF4-FFF2-40B4-BE49-F238E27FC236}">
                <a16:creationId xmlns:a16="http://schemas.microsoft.com/office/drawing/2014/main" id="{7C067783-6818-4B54-BC6D-3AF8B587F298}"/>
              </a:ext>
            </a:extLst>
          </p:cNvPr>
          <p:cNvSpPr txBox="1"/>
          <p:nvPr/>
        </p:nvSpPr>
        <p:spPr>
          <a:xfrm>
            <a:off x="366523" y="6103147"/>
            <a:ext cx="2431684" cy="276999"/>
          </a:xfrm>
          <a:prstGeom prst="rect">
            <a:avLst/>
          </a:prstGeom>
          <a:noFill/>
        </p:spPr>
        <p:txBody>
          <a:bodyPr wrap="square" rtlCol="0">
            <a:spAutoFit/>
          </a:bodyPr>
          <a:lstStyle/>
          <a:p>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남승민 </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박사후연구원</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 </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제</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1</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저자</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sp>
        <p:nvSpPr>
          <p:cNvPr id="33" name="TextBox 32">
            <a:extLst>
              <a:ext uri="{FF2B5EF4-FFF2-40B4-BE49-F238E27FC236}">
                <a16:creationId xmlns:a16="http://schemas.microsoft.com/office/drawing/2014/main" id="{8A0CDE42-2B30-44EC-AD20-455E95897A44}"/>
              </a:ext>
            </a:extLst>
          </p:cNvPr>
          <p:cNvSpPr txBox="1"/>
          <p:nvPr/>
        </p:nvSpPr>
        <p:spPr>
          <a:xfrm>
            <a:off x="-613005" y="7834194"/>
            <a:ext cx="7050506" cy="896720"/>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이 연구는 유연하고 신축성이 있는 </a:t>
            </a:r>
            <a:r>
              <a:rPr lang="ko-KR" altLang="en-US" sz="1200" dirty="0" err="1">
                <a:latin typeface="나눔스퀘어" panose="020B0600000101010101" pitchFamily="50" charset="-127"/>
                <a:ea typeface="나눔스퀘어" panose="020B0600000101010101" pitchFamily="50" charset="-127"/>
              </a:rPr>
              <a:t>카이랄</a:t>
            </a:r>
            <a:r>
              <a:rPr lang="ko-KR" altLang="en-US" sz="1200" dirty="0">
                <a:latin typeface="나눔스퀘어" panose="020B0600000101010101" pitchFamily="50" charset="-127"/>
                <a:ea typeface="나눔스퀘어" panose="020B0600000101010101" pitchFamily="50" charset="-127"/>
              </a:rPr>
              <a:t> 액정 탄성체</a:t>
            </a:r>
            <a:r>
              <a:rPr lang="en-US" altLang="ko-KR" sz="1200" dirty="0">
                <a:latin typeface="나눔스퀘어" panose="020B0600000101010101" pitchFamily="50" charset="-127"/>
                <a:ea typeface="나눔스퀘어" panose="020B0600000101010101" pitchFamily="50" charset="-127"/>
              </a:rPr>
              <a:t>(chiral liquid crystal elastomer)</a:t>
            </a:r>
            <a:r>
              <a:rPr lang="ko-KR" altLang="en-US" sz="1200" dirty="0">
                <a:latin typeface="나눔스퀘어" panose="020B0600000101010101" pitchFamily="50" charset="-127"/>
                <a:ea typeface="나눔스퀘어" panose="020B0600000101010101" pitchFamily="50" charset="-127"/>
              </a:rPr>
              <a:t>와 유전 탄성체 </a:t>
            </a:r>
            <a:r>
              <a:rPr lang="ko-KR" altLang="en-US" sz="1200" dirty="0" err="1">
                <a:latin typeface="나눔스퀘어" panose="020B0600000101010101" pitchFamily="50" charset="-127"/>
                <a:ea typeface="나눔스퀘어" panose="020B0600000101010101" pitchFamily="50" charset="-127"/>
              </a:rPr>
              <a:t>액추에이터</a:t>
            </a:r>
            <a:r>
              <a:rPr lang="ko-KR" altLang="en-US" sz="1200" dirty="0">
                <a:latin typeface="나눔스퀘어" panose="020B0600000101010101" pitchFamily="50" charset="-127"/>
                <a:ea typeface="나눔스퀘어" panose="020B0600000101010101" pitchFamily="50" charset="-127"/>
              </a:rPr>
              <a:t> </a:t>
            </a:r>
            <a:r>
              <a:rPr lang="en-US" altLang="ko-KR" sz="1200" dirty="0">
                <a:latin typeface="나눔스퀘어" panose="020B0600000101010101" pitchFamily="50" charset="-127"/>
                <a:ea typeface="나눔스퀘어" panose="020B0600000101010101" pitchFamily="50" charset="-127"/>
              </a:rPr>
              <a:t>(dielectric elastomer </a:t>
            </a:r>
            <a:r>
              <a:rPr lang="en-US" altLang="ko-KR" sz="1200" dirty="0" err="1">
                <a:latin typeface="나눔스퀘어" panose="020B0600000101010101" pitchFamily="50" charset="-127"/>
                <a:ea typeface="나눔스퀘어" panose="020B0600000101010101" pitchFamily="50" charset="-127"/>
              </a:rPr>
              <a:t>acutator</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를 이용해 </a:t>
            </a:r>
            <a:r>
              <a:rPr lang="ko-KR" altLang="en-US" sz="1200" dirty="0" err="1">
                <a:latin typeface="나눔스퀘어" panose="020B0600000101010101" pitchFamily="50" charset="-127"/>
                <a:ea typeface="나눔스퀘어" panose="020B0600000101010101" pitchFamily="50" charset="-127"/>
              </a:rPr>
              <a:t>나노구조체의</a:t>
            </a:r>
            <a:r>
              <a:rPr lang="ko-KR" altLang="en-US" sz="1200" dirty="0">
                <a:latin typeface="나눔스퀘어" panose="020B0600000101010101" pitchFamily="50" charset="-127"/>
                <a:ea typeface="나눔스퀘어" panose="020B0600000101010101" pitchFamily="50" charset="-127"/>
              </a:rPr>
              <a:t> 길이를 자유롭게 변화시켜</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색의 파장을 양방향으로 조절할 수 있는 기술을 구현했다</a:t>
            </a:r>
            <a:r>
              <a:rPr lang="en-US" altLang="ko-KR" sz="1200" dirty="0">
                <a:latin typeface="나눔스퀘어" panose="020B0600000101010101" pitchFamily="50" charset="-127"/>
                <a:ea typeface="나눔스퀘어" panose="020B0600000101010101" pitchFamily="50" charset="-127"/>
              </a:rPr>
              <a:t>. </a:t>
            </a:r>
          </a:p>
        </p:txBody>
      </p:sp>
      <p:sp>
        <p:nvSpPr>
          <p:cNvPr id="3" name="TextBox 2">
            <a:extLst>
              <a:ext uri="{FF2B5EF4-FFF2-40B4-BE49-F238E27FC236}">
                <a16:creationId xmlns:a16="http://schemas.microsoft.com/office/drawing/2014/main" id="{6D635A52-3A60-96B0-0201-B17A88ADC944}"/>
              </a:ext>
            </a:extLst>
          </p:cNvPr>
          <p:cNvSpPr txBox="1"/>
          <p:nvPr/>
        </p:nvSpPr>
        <p:spPr>
          <a:xfrm>
            <a:off x="-613005" y="10056248"/>
            <a:ext cx="7050506" cy="619721"/>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본 연구는 </a:t>
            </a:r>
            <a:r>
              <a:rPr lang="ko-KR" altLang="en-US" sz="1200" dirty="0" err="1">
                <a:latin typeface="나눔스퀘어" panose="020B0600000101010101" pitchFamily="50" charset="-127"/>
                <a:ea typeface="나눔스퀘어" panose="020B0600000101010101" pitchFamily="50" charset="-127"/>
              </a:rPr>
              <a:t>삼성미래기술육성재단의</a:t>
            </a:r>
            <a:r>
              <a:rPr lang="ko-KR" altLang="en-US" sz="1200" dirty="0">
                <a:latin typeface="나눔스퀘어" panose="020B0600000101010101" pitchFamily="50" charset="-127"/>
                <a:ea typeface="나눔스퀘어" panose="020B0600000101010101" pitchFamily="50" charset="-127"/>
              </a:rPr>
              <a:t> 지원사업과 산업기술 평가원 디스플레이 혁신 공정 사업의 지원으로 연구가 진행되었다</a:t>
            </a:r>
            <a:r>
              <a:rPr lang="en-US" altLang="ko-KR" sz="1200" dirty="0">
                <a:latin typeface="나눔스퀘어" panose="020B0600000101010101" pitchFamily="50" charset="-127"/>
                <a:ea typeface="나눔스퀘어" panose="020B0600000101010101" pitchFamily="50" charset="-127"/>
              </a:rPr>
              <a:t>.</a:t>
            </a:r>
          </a:p>
        </p:txBody>
      </p:sp>
      <p:pic>
        <p:nvPicPr>
          <p:cNvPr id="19" name="그림 18">
            <a:extLst>
              <a:ext uri="{FF2B5EF4-FFF2-40B4-BE49-F238E27FC236}">
                <a16:creationId xmlns:a16="http://schemas.microsoft.com/office/drawing/2014/main" id="{B9EBF698-9038-4AA6-AA3B-3C19CCEB06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9501" y="3153861"/>
            <a:ext cx="2085897" cy="2780924"/>
          </a:xfrm>
          <a:prstGeom prst="rect">
            <a:avLst/>
          </a:prstGeom>
        </p:spPr>
      </p:pic>
      <p:pic>
        <p:nvPicPr>
          <p:cNvPr id="22" name="그림 21">
            <a:extLst>
              <a:ext uri="{FF2B5EF4-FFF2-40B4-BE49-F238E27FC236}">
                <a16:creationId xmlns:a16="http://schemas.microsoft.com/office/drawing/2014/main" id="{BF70CB02-3CCA-4327-A45C-B897BD396FAC}"/>
              </a:ext>
            </a:extLst>
          </p:cNvPr>
          <p:cNvPicPr>
            <a:picLocks noChangeAspect="1"/>
          </p:cNvPicPr>
          <p:nvPr/>
        </p:nvPicPr>
        <p:blipFill>
          <a:blip r:embed="rId7"/>
          <a:stretch>
            <a:fillRect/>
          </a:stretch>
        </p:blipFill>
        <p:spPr>
          <a:xfrm>
            <a:off x="3224180" y="3181127"/>
            <a:ext cx="2143207" cy="2753658"/>
          </a:xfrm>
          <a:prstGeom prst="rect">
            <a:avLst/>
          </a:prstGeom>
        </p:spPr>
      </p:pic>
      <p:sp>
        <p:nvSpPr>
          <p:cNvPr id="25" name="TextBox 24">
            <a:extLst>
              <a:ext uri="{FF2B5EF4-FFF2-40B4-BE49-F238E27FC236}">
                <a16:creationId xmlns:a16="http://schemas.microsoft.com/office/drawing/2014/main" id="{296E72FA-E0A4-412C-BD2B-D0E31906D8F0}"/>
              </a:ext>
            </a:extLst>
          </p:cNvPr>
          <p:cNvSpPr txBox="1"/>
          <p:nvPr/>
        </p:nvSpPr>
        <p:spPr>
          <a:xfrm>
            <a:off x="2058245" y="11160491"/>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Center of Smart Display &amp;  Soft Electronics (CSS LAB) @POSTECH</a:t>
            </a:r>
          </a:p>
        </p:txBody>
      </p:sp>
      <p:sp>
        <p:nvSpPr>
          <p:cNvPr id="21" name="TextBox 20">
            <a:extLst>
              <a:ext uri="{FF2B5EF4-FFF2-40B4-BE49-F238E27FC236}">
                <a16:creationId xmlns:a16="http://schemas.microsoft.com/office/drawing/2014/main" id="{39B0B193-B631-443F-9C90-358BF558A654}"/>
              </a:ext>
            </a:extLst>
          </p:cNvPr>
          <p:cNvSpPr txBox="1"/>
          <p:nvPr/>
        </p:nvSpPr>
        <p:spPr>
          <a:xfrm>
            <a:off x="-613005" y="8767793"/>
            <a:ext cx="7050506" cy="1173719"/>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이에 기존의 </a:t>
            </a:r>
            <a:r>
              <a:rPr lang="ko-KR" altLang="en-US" sz="1200" dirty="0" err="1">
                <a:latin typeface="나눔스퀘어" panose="020B0600000101010101" pitchFamily="50" charset="-127"/>
                <a:ea typeface="나눔스퀘어" panose="020B0600000101010101" pitchFamily="50" charset="-127"/>
              </a:rPr>
              <a:t>나노구조색</a:t>
            </a:r>
            <a:r>
              <a:rPr lang="ko-KR" altLang="en-US" sz="1200" dirty="0">
                <a:latin typeface="나눔스퀘어" panose="020B0600000101010101" pitchFamily="50" charset="-127"/>
                <a:ea typeface="나눔스퀘어" panose="020B0600000101010101" pitchFamily="50" charset="-127"/>
              </a:rPr>
              <a:t> 기술이 단방향성 조절에 한정되었던 기술적 제약을 넘어서</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단파장과 장파장 모두에서 자유로운 조절이 가능해져 실제 유연 </a:t>
            </a:r>
            <a:r>
              <a:rPr lang="ko-KR" altLang="en-US" sz="1200" dirty="0" err="1">
                <a:latin typeface="나눔스퀘어" panose="020B0600000101010101" pitchFamily="50" charset="-127"/>
                <a:ea typeface="나눔스퀘어" panose="020B0600000101010101" pitchFamily="50" charset="-127"/>
              </a:rPr>
              <a:t>광소자</a:t>
            </a:r>
            <a:r>
              <a:rPr lang="ko-KR" altLang="en-US" sz="1200" dirty="0">
                <a:latin typeface="나눔스퀘어" panose="020B0600000101010101" pitchFamily="50" charset="-127"/>
                <a:ea typeface="나눔스퀘어" panose="020B0600000101010101" pitchFamily="50" charset="-127"/>
              </a:rPr>
              <a:t> 응용에 적용될 수 있는 가능성을 높였다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이번 연구의 성과는 디스플레이</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이미지 센서</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바이오 소자 등 다양한 광</a:t>
            </a:r>
            <a:r>
              <a:rPr lang="en-US" altLang="ko-KR" sz="1200"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전자 소자 분야로의 응용 가능성을 제시하며</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큰 기술적 파급효과를 가질 수 있을 것으로 기대된다</a:t>
            </a:r>
            <a:r>
              <a:rPr lang="en-US" altLang="ko-KR" sz="1200" dirty="0">
                <a:latin typeface="나눔스퀘어" panose="020B0600000101010101" pitchFamily="50" charset="-127"/>
                <a:ea typeface="나눔스퀘어" panose="020B0600000101010101" pitchFamily="50" charset="-127"/>
              </a:rPr>
              <a:t>.</a:t>
            </a:r>
          </a:p>
        </p:txBody>
      </p:sp>
    </p:spTree>
    <p:extLst>
      <p:ext uri="{BB962C8B-B14F-4D97-AF65-F5344CB8AC3E}">
        <p14:creationId xmlns:p14="http://schemas.microsoft.com/office/powerpoint/2010/main" val="280768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1022684" y="0"/>
            <a:ext cx="7869865" cy="11162221"/>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dirty="0"/>
          </a:p>
        </p:txBody>
      </p:sp>
      <p:pic>
        <p:nvPicPr>
          <p:cNvPr id="17" name="그림 16">
            <a:extLst>
              <a:ext uri="{FF2B5EF4-FFF2-40B4-BE49-F238E27FC236}">
                <a16:creationId xmlns:a16="http://schemas.microsoft.com/office/drawing/2014/main" id="{AEB622D7-5C73-45B9-809B-BCB535215E60}"/>
              </a:ext>
            </a:extLst>
          </p:cNvPr>
          <p:cNvPicPr>
            <a:picLocks noChangeAspect="1"/>
          </p:cNvPicPr>
          <p:nvPr/>
        </p:nvPicPr>
        <p:blipFill rotWithShape="1">
          <a:blip r:embed="rId3"/>
          <a:srcRect l="13689" t="38891" r="22137" b="16176"/>
          <a:stretch/>
        </p:blipFill>
        <p:spPr>
          <a:xfrm>
            <a:off x="-1011395" y="4770362"/>
            <a:ext cx="7881016" cy="6869878"/>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4"/>
          <a:srcRect l="2870" t="14881" r="21780" b="51333"/>
          <a:stretch/>
        </p:blipFill>
        <p:spPr>
          <a:xfrm>
            <a:off x="-2" y="0"/>
            <a:ext cx="6858002" cy="3940051"/>
          </a:xfrm>
          <a:prstGeom prst="rect">
            <a:avLst/>
          </a:prstGeom>
        </p:spPr>
      </p:pic>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5"/>
          <a:stretch>
            <a:fillRect/>
          </a:stretch>
        </p:blipFill>
        <p:spPr>
          <a:xfrm>
            <a:off x="-733992" y="263231"/>
            <a:ext cx="2467833" cy="430148"/>
          </a:xfrm>
          <a:prstGeom prst="rect">
            <a:avLst/>
          </a:prstGeom>
        </p:spPr>
      </p:pic>
      <p:sp>
        <p:nvSpPr>
          <p:cNvPr id="18" name="TextBox 17">
            <a:extLst>
              <a:ext uri="{FF2B5EF4-FFF2-40B4-BE49-F238E27FC236}">
                <a16:creationId xmlns:a16="http://schemas.microsoft.com/office/drawing/2014/main" id="{82D9C469-7142-4284-B72C-0DE417488127}"/>
              </a:ext>
            </a:extLst>
          </p:cNvPr>
          <p:cNvSpPr txBox="1"/>
          <p:nvPr/>
        </p:nvSpPr>
        <p:spPr>
          <a:xfrm>
            <a:off x="-175590" y="2164084"/>
            <a:ext cx="6441024" cy="646331"/>
          </a:xfrm>
          <a:prstGeom prst="rect">
            <a:avLst/>
          </a:prstGeom>
          <a:noFill/>
        </p:spPr>
        <p:txBody>
          <a:bodyPr wrap="square" rtlCol="0">
            <a:spAutoFit/>
          </a:bodyPr>
          <a:lstStyle/>
          <a:p>
            <a:pPr algn="ct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International Meeting on Information Display (IMID 2024)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우수논문상 수상</a:t>
            </a:r>
          </a:p>
        </p:txBody>
      </p:sp>
      <p:sp>
        <p:nvSpPr>
          <p:cNvPr id="20" name="TextBox 19">
            <a:extLst>
              <a:ext uri="{FF2B5EF4-FFF2-40B4-BE49-F238E27FC236}">
                <a16:creationId xmlns:a16="http://schemas.microsoft.com/office/drawing/2014/main" id="{2CF835D8-6356-41F3-AC40-3BF68CDAA748}"/>
              </a:ext>
            </a:extLst>
          </p:cNvPr>
          <p:cNvSpPr txBox="1"/>
          <p:nvPr/>
        </p:nvSpPr>
        <p:spPr>
          <a:xfrm>
            <a:off x="1285993" y="1731673"/>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최수석 교수 연구팀</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34" name="TextBox 33">
            <a:extLst>
              <a:ext uri="{FF2B5EF4-FFF2-40B4-BE49-F238E27FC236}">
                <a16:creationId xmlns:a16="http://schemas.microsoft.com/office/drawing/2014/main" id="{A0D1891A-425B-40CD-AB5E-86CE224A5167}"/>
              </a:ext>
            </a:extLst>
          </p:cNvPr>
          <p:cNvSpPr txBox="1"/>
          <p:nvPr/>
        </p:nvSpPr>
        <p:spPr>
          <a:xfrm>
            <a:off x="-613005" y="6414766"/>
            <a:ext cx="7050506" cy="1173719"/>
          </a:xfrm>
          <a:prstGeom prst="rect">
            <a:avLst/>
          </a:prstGeom>
          <a:noFill/>
        </p:spPr>
        <p:txBody>
          <a:bodyPr wrap="square" rtlCol="0">
            <a:spAutoFit/>
          </a:bodyPr>
          <a:lstStyle/>
          <a:p>
            <a:pPr algn="just">
              <a:lnSpc>
                <a:spcPct val="150000"/>
              </a:lnSpc>
            </a:pPr>
            <a:r>
              <a:rPr lang="ko-KR" altLang="en-US" sz="1200" b="1" dirty="0" err="1">
                <a:latin typeface="나눔스퀘어" panose="020B0600000101010101" pitchFamily="50" charset="-127"/>
                <a:ea typeface="나눔스퀘어" panose="020B0600000101010101" pitchFamily="50" charset="-127"/>
              </a:rPr>
              <a:t>포스텍</a:t>
            </a:r>
            <a:r>
              <a:rPr lang="ko-KR" altLang="en-US" sz="1200" b="1" dirty="0">
                <a:latin typeface="나눔스퀘어" panose="020B0600000101010101" pitchFamily="50" charset="-127"/>
                <a:ea typeface="나눔스퀘어" panose="020B0600000101010101" pitchFamily="50" charset="-127"/>
              </a:rPr>
              <a:t> 전자전기공학과 박사후연구원 남승민씨 </a:t>
            </a:r>
            <a:r>
              <a:rPr lang="en-US" altLang="ko-KR" sz="1200" b="1" dirty="0">
                <a:latin typeface="나눔스퀘어" panose="020B0600000101010101" pitchFamily="50" charset="-127"/>
                <a:ea typeface="나눔스퀘어" panose="020B0600000101010101" pitchFamily="50" charset="-127"/>
              </a:rPr>
              <a:t>(</a:t>
            </a:r>
            <a:r>
              <a:rPr lang="ko-KR" altLang="en-US" sz="1200" b="1" dirty="0">
                <a:latin typeface="나눔스퀘어" panose="020B0600000101010101" pitchFamily="50" charset="-127"/>
                <a:ea typeface="나눔스퀘어" panose="020B0600000101010101" pitchFamily="50" charset="-127"/>
              </a:rPr>
              <a:t>제 </a:t>
            </a:r>
            <a:r>
              <a:rPr lang="en-US" altLang="ko-KR" sz="1200" b="1" dirty="0">
                <a:latin typeface="나눔스퀘어" panose="020B0600000101010101" pitchFamily="50" charset="-127"/>
                <a:ea typeface="나눔스퀘어" panose="020B0600000101010101" pitchFamily="50" charset="-127"/>
              </a:rPr>
              <a:t>1</a:t>
            </a:r>
            <a:r>
              <a:rPr lang="ko-KR" altLang="en-US" sz="1200" b="1" dirty="0">
                <a:latin typeface="나눔스퀘어" panose="020B0600000101010101" pitchFamily="50" charset="-127"/>
                <a:ea typeface="나눔스퀘어" panose="020B0600000101010101" pitchFamily="50" charset="-127"/>
              </a:rPr>
              <a:t>저자</a:t>
            </a:r>
            <a:r>
              <a:rPr lang="en-US" altLang="ko-KR" sz="1200" b="1"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지도교수</a:t>
            </a:r>
            <a:r>
              <a:rPr lang="en-US" altLang="ko-KR" sz="1200" b="1"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최수석 교수</a:t>
            </a:r>
            <a:r>
              <a:rPr lang="en-US" altLang="ko-KR" sz="1200" b="1"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가 세계적으로 권위 있는 디스플레이 관련 학회인 </a:t>
            </a:r>
            <a:r>
              <a:rPr lang="en-US" altLang="ko-KR" sz="1200" dirty="0">
                <a:latin typeface="나눔스퀘어" panose="020B0600000101010101" pitchFamily="50" charset="-127"/>
                <a:ea typeface="나눔스퀘어" panose="020B0600000101010101" pitchFamily="50" charset="-127"/>
              </a:rPr>
              <a:t>International Meeting on Information Display (IMID 2024) </a:t>
            </a:r>
            <a:r>
              <a:rPr lang="ko-KR" altLang="en-US" sz="1200" dirty="0">
                <a:latin typeface="나눔스퀘어" panose="020B0600000101010101" pitchFamily="50" charset="-127"/>
                <a:ea typeface="나눔스퀘어" panose="020B0600000101010101" pitchFamily="50" charset="-127"/>
              </a:rPr>
              <a:t>에서 </a:t>
            </a:r>
            <a:r>
              <a:rPr lang="en-US" altLang="ko-KR" sz="1200" dirty="0">
                <a:latin typeface="나눔스퀘어" panose="020B0600000101010101" pitchFamily="50" charset="-127"/>
                <a:ea typeface="나눔스퀘어" panose="020B0600000101010101" pitchFamily="50" charset="-127"/>
              </a:rPr>
              <a:t>"Bidirectional Wavelength Tunable Structural Color using Stretchable Chiral Photonic Elastomers on Multi-Modal Soft Actuators"</a:t>
            </a:r>
            <a:r>
              <a:rPr lang="ko-KR" altLang="en-US" sz="1200" dirty="0">
                <a:latin typeface="나눔스퀘어" panose="020B0600000101010101" pitchFamily="50" charset="-127"/>
                <a:ea typeface="나눔스퀘어" panose="020B0600000101010101" pitchFamily="50" charset="-127"/>
              </a:rPr>
              <a:t>을 주제로 </a:t>
            </a:r>
            <a:r>
              <a:rPr lang="ko-KR" altLang="en-US" sz="1200" b="1" dirty="0">
                <a:latin typeface="나눔스퀘어" panose="020B0600000101010101" pitchFamily="50" charset="-127"/>
                <a:ea typeface="나눔스퀘어" panose="020B0600000101010101" pitchFamily="50" charset="-127"/>
              </a:rPr>
              <a:t>우수논문상</a:t>
            </a:r>
            <a:r>
              <a:rPr lang="ko-KR" altLang="en-US" sz="1200" dirty="0">
                <a:latin typeface="나눔스퀘어" panose="020B0600000101010101" pitchFamily="50" charset="-127"/>
                <a:ea typeface="나눔스퀘어" panose="020B0600000101010101" pitchFamily="50" charset="-127"/>
              </a:rPr>
              <a:t>을 </a:t>
            </a:r>
            <a:r>
              <a:rPr lang="ko-KR" altLang="en-US" sz="1200" b="1" dirty="0">
                <a:latin typeface="나눔스퀘어" panose="020B0600000101010101" pitchFamily="50" charset="-127"/>
                <a:ea typeface="나눔스퀘어" panose="020B0600000101010101" pitchFamily="50" charset="-127"/>
              </a:rPr>
              <a:t>수상</a:t>
            </a:r>
            <a:r>
              <a:rPr lang="ko-KR" altLang="en-US" sz="1200" dirty="0">
                <a:latin typeface="나눔스퀘어" panose="020B0600000101010101" pitchFamily="50" charset="-127"/>
                <a:ea typeface="나눔스퀘어" panose="020B0600000101010101" pitchFamily="50" charset="-127"/>
              </a:rPr>
              <a:t>하였다</a:t>
            </a:r>
            <a:r>
              <a:rPr lang="en-US" altLang="ko-KR" sz="1200" dirty="0">
                <a:latin typeface="나눔스퀘어" panose="020B0600000101010101" pitchFamily="50" charset="-127"/>
                <a:ea typeface="나눔스퀘어" panose="020B0600000101010101" pitchFamily="50" charset="-127"/>
              </a:rPr>
              <a:t>. </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499925" y="1649417"/>
            <a:ext cx="491968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직선 연결선 61">
            <a:extLst>
              <a:ext uri="{FF2B5EF4-FFF2-40B4-BE49-F238E27FC236}">
                <a16:creationId xmlns:a16="http://schemas.microsoft.com/office/drawing/2014/main" id="{286AEB6E-6E9F-4CC6-9B22-01BF6BF723C2}"/>
              </a:ext>
            </a:extLst>
          </p:cNvPr>
          <p:cNvCxnSpPr>
            <a:cxnSpLocks/>
          </p:cNvCxnSpPr>
          <p:nvPr/>
        </p:nvCxnSpPr>
        <p:spPr>
          <a:xfrm>
            <a:off x="-2" y="2947841"/>
            <a:ext cx="60898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3DDD2F9-AC3B-41D8-AD6C-3D2B524DCCD0}"/>
              </a:ext>
            </a:extLst>
          </p:cNvPr>
          <p:cNvSpPr txBox="1"/>
          <p:nvPr/>
        </p:nvSpPr>
        <p:spPr>
          <a:xfrm>
            <a:off x="3333467" y="6103147"/>
            <a:ext cx="2431684"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최수석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 교수</a:t>
            </a:r>
            <a:r>
              <a:rPr lang="en-US" altLang="ko-KR" sz="1200" b="1" dirty="0">
                <a:latin typeface="나눔스퀘어 Bold" panose="020B0600000101010101" pitchFamily="50" charset="-127"/>
                <a:ea typeface="나눔스퀘어 Bold" panose="020B0600000101010101" pitchFamily="50" charset="-127"/>
              </a:rPr>
              <a:t>, </a:t>
            </a:r>
            <a:r>
              <a:rPr lang="ko-KR" altLang="en-US" sz="1200" b="1" dirty="0">
                <a:latin typeface="나눔스퀘어 Bold" panose="020B0600000101010101" pitchFamily="50" charset="-127"/>
                <a:ea typeface="나눔스퀘어 Bold" panose="020B0600000101010101" pitchFamily="50" charset="-127"/>
              </a:rPr>
              <a:t>교신저자</a:t>
            </a:r>
            <a:r>
              <a:rPr lang="en-US" altLang="ko-KR" sz="1200" b="1" dirty="0">
                <a:latin typeface="나눔스퀘어 Bold" panose="020B0600000101010101" pitchFamily="50" charset="-127"/>
                <a:ea typeface="나눔스퀘어 Bold" panose="020B0600000101010101" pitchFamily="50" charset="-127"/>
              </a:rPr>
              <a:t>)</a:t>
            </a:r>
          </a:p>
        </p:txBody>
      </p:sp>
      <p:sp>
        <p:nvSpPr>
          <p:cNvPr id="24" name="TextBox 23">
            <a:extLst>
              <a:ext uri="{FF2B5EF4-FFF2-40B4-BE49-F238E27FC236}">
                <a16:creationId xmlns:a16="http://schemas.microsoft.com/office/drawing/2014/main" id="{7C067783-6818-4B54-BC6D-3AF8B587F298}"/>
              </a:ext>
            </a:extLst>
          </p:cNvPr>
          <p:cNvSpPr txBox="1"/>
          <p:nvPr/>
        </p:nvSpPr>
        <p:spPr>
          <a:xfrm>
            <a:off x="366523" y="6103147"/>
            <a:ext cx="2431684" cy="276999"/>
          </a:xfrm>
          <a:prstGeom prst="rect">
            <a:avLst/>
          </a:prstGeom>
          <a:noFill/>
        </p:spPr>
        <p:txBody>
          <a:bodyPr wrap="square" rtlCol="0">
            <a:spAutoFit/>
          </a:bodyPr>
          <a:lstStyle/>
          <a:p>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남승민 </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박사후연구원</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 </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제</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1</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저자</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sp>
        <p:nvSpPr>
          <p:cNvPr id="33" name="TextBox 32">
            <a:extLst>
              <a:ext uri="{FF2B5EF4-FFF2-40B4-BE49-F238E27FC236}">
                <a16:creationId xmlns:a16="http://schemas.microsoft.com/office/drawing/2014/main" id="{8A0CDE42-2B30-44EC-AD20-455E95897A44}"/>
              </a:ext>
            </a:extLst>
          </p:cNvPr>
          <p:cNvSpPr txBox="1"/>
          <p:nvPr/>
        </p:nvSpPr>
        <p:spPr>
          <a:xfrm>
            <a:off x="-613005" y="7662242"/>
            <a:ext cx="7050506" cy="1727717"/>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이 연구는 유연하고 신축성이 있는 </a:t>
            </a:r>
            <a:r>
              <a:rPr lang="ko-KR" altLang="en-US" sz="1200" dirty="0" err="1">
                <a:latin typeface="나눔스퀘어" panose="020B0600000101010101" pitchFamily="50" charset="-127"/>
                <a:ea typeface="나눔스퀘어" panose="020B0600000101010101" pitchFamily="50" charset="-127"/>
              </a:rPr>
              <a:t>카이랄</a:t>
            </a:r>
            <a:r>
              <a:rPr lang="ko-KR" altLang="en-US" sz="1200" dirty="0">
                <a:latin typeface="나눔스퀘어" panose="020B0600000101010101" pitchFamily="50" charset="-127"/>
                <a:ea typeface="나눔스퀘어" panose="020B0600000101010101" pitchFamily="50" charset="-127"/>
              </a:rPr>
              <a:t> 액정 탄성체</a:t>
            </a:r>
            <a:r>
              <a:rPr lang="en-US" altLang="ko-KR" sz="1200" dirty="0">
                <a:latin typeface="나눔스퀘어" panose="020B0600000101010101" pitchFamily="50" charset="-127"/>
                <a:ea typeface="나눔스퀘어" panose="020B0600000101010101" pitchFamily="50" charset="-127"/>
              </a:rPr>
              <a:t>(chiral liquid crystal elastomer)</a:t>
            </a:r>
            <a:r>
              <a:rPr lang="ko-KR" altLang="en-US" sz="1200" dirty="0">
                <a:latin typeface="나눔스퀘어" panose="020B0600000101010101" pitchFamily="50" charset="-127"/>
                <a:ea typeface="나눔스퀘어" panose="020B0600000101010101" pitchFamily="50" charset="-127"/>
              </a:rPr>
              <a:t>와 유전 탄성체 </a:t>
            </a:r>
            <a:r>
              <a:rPr lang="ko-KR" altLang="en-US" sz="1200" dirty="0" err="1">
                <a:latin typeface="나눔스퀘어" panose="020B0600000101010101" pitchFamily="50" charset="-127"/>
                <a:ea typeface="나눔스퀘어" panose="020B0600000101010101" pitchFamily="50" charset="-127"/>
              </a:rPr>
              <a:t>액추에이터</a:t>
            </a:r>
            <a:r>
              <a:rPr lang="ko-KR" altLang="en-US" sz="1200" dirty="0">
                <a:latin typeface="나눔스퀘어" panose="020B0600000101010101" pitchFamily="50" charset="-127"/>
                <a:ea typeface="나눔스퀘어" panose="020B0600000101010101" pitchFamily="50" charset="-127"/>
              </a:rPr>
              <a:t> </a:t>
            </a:r>
            <a:r>
              <a:rPr lang="en-US" altLang="ko-KR" sz="1200" dirty="0">
                <a:latin typeface="나눔스퀘어" panose="020B0600000101010101" pitchFamily="50" charset="-127"/>
                <a:ea typeface="나눔스퀘어" panose="020B0600000101010101" pitchFamily="50" charset="-127"/>
              </a:rPr>
              <a:t>(dielectric elastomer </a:t>
            </a:r>
            <a:r>
              <a:rPr lang="en-US" altLang="ko-KR" sz="1200" dirty="0" err="1">
                <a:latin typeface="나눔스퀘어" panose="020B0600000101010101" pitchFamily="50" charset="-127"/>
                <a:ea typeface="나눔스퀘어" panose="020B0600000101010101" pitchFamily="50" charset="-127"/>
              </a:rPr>
              <a:t>acutator</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를 이용해 </a:t>
            </a:r>
            <a:r>
              <a:rPr lang="ko-KR" altLang="en-US" sz="1200" dirty="0" err="1">
                <a:latin typeface="나눔스퀘어" panose="020B0600000101010101" pitchFamily="50" charset="-127"/>
                <a:ea typeface="나눔스퀘어" panose="020B0600000101010101" pitchFamily="50" charset="-127"/>
              </a:rPr>
              <a:t>나노구조체의</a:t>
            </a:r>
            <a:r>
              <a:rPr lang="ko-KR" altLang="en-US" sz="1200" dirty="0">
                <a:latin typeface="나눔스퀘어" panose="020B0600000101010101" pitchFamily="50" charset="-127"/>
                <a:ea typeface="나눔스퀘어" panose="020B0600000101010101" pitchFamily="50" charset="-127"/>
              </a:rPr>
              <a:t> 길이를 자유롭게 변화시켜</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색의 파장을 양방향으로 조절할 수 있는 기술을 구현했다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이에 기존의 </a:t>
            </a:r>
            <a:r>
              <a:rPr lang="ko-KR" altLang="en-US" sz="1200" dirty="0" err="1">
                <a:latin typeface="나눔스퀘어" panose="020B0600000101010101" pitchFamily="50" charset="-127"/>
                <a:ea typeface="나눔스퀘어" panose="020B0600000101010101" pitchFamily="50" charset="-127"/>
              </a:rPr>
              <a:t>나노구조색</a:t>
            </a:r>
            <a:r>
              <a:rPr lang="ko-KR" altLang="en-US" sz="1200" dirty="0">
                <a:latin typeface="나눔스퀘어" panose="020B0600000101010101" pitchFamily="50" charset="-127"/>
                <a:ea typeface="나눔스퀘어" panose="020B0600000101010101" pitchFamily="50" charset="-127"/>
              </a:rPr>
              <a:t> 기술이 단방향성 조절에 한정되었던 기술적 제약을 넘어서</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단파장과 장파장 모두에서 자유로운 조절이 가능해져 실제 유연 </a:t>
            </a:r>
            <a:r>
              <a:rPr lang="ko-KR" altLang="en-US" sz="1200" dirty="0" err="1">
                <a:latin typeface="나눔스퀘어" panose="020B0600000101010101" pitchFamily="50" charset="-127"/>
                <a:ea typeface="나눔스퀘어" panose="020B0600000101010101" pitchFamily="50" charset="-127"/>
              </a:rPr>
              <a:t>광소자</a:t>
            </a:r>
            <a:r>
              <a:rPr lang="ko-KR" altLang="en-US" sz="1200" dirty="0">
                <a:latin typeface="나눔스퀘어" panose="020B0600000101010101" pitchFamily="50" charset="-127"/>
                <a:ea typeface="나눔스퀘어" panose="020B0600000101010101" pitchFamily="50" charset="-127"/>
              </a:rPr>
              <a:t> 응용에 적용될 수 있는 가능성을 높였다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이번 연구의 성과는 디스플레이</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이미지 센서</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바이오 소자 등 다양한 광</a:t>
            </a:r>
            <a:r>
              <a:rPr lang="en-US" altLang="ko-KR" sz="1200"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전자 소자 분야로의 응용 가능성을 제시하며</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큰 기술적 파급효과를 가질 수 있을 것으로 기대된다</a:t>
            </a:r>
            <a:r>
              <a:rPr lang="en-US" altLang="ko-KR" sz="1200" dirty="0">
                <a:latin typeface="나눔스퀘어" panose="020B0600000101010101" pitchFamily="50" charset="-127"/>
                <a:ea typeface="나눔스퀘어" panose="020B0600000101010101" pitchFamily="50" charset="-127"/>
              </a:rPr>
              <a:t>.</a:t>
            </a:r>
          </a:p>
        </p:txBody>
      </p:sp>
      <p:sp>
        <p:nvSpPr>
          <p:cNvPr id="3" name="TextBox 2">
            <a:extLst>
              <a:ext uri="{FF2B5EF4-FFF2-40B4-BE49-F238E27FC236}">
                <a16:creationId xmlns:a16="http://schemas.microsoft.com/office/drawing/2014/main" id="{6D635A52-3A60-96B0-0201-B17A88ADC944}"/>
              </a:ext>
            </a:extLst>
          </p:cNvPr>
          <p:cNvSpPr txBox="1"/>
          <p:nvPr/>
        </p:nvSpPr>
        <p:spPr>
          <a:xfrm>
            <a:off x="-613005" y="9404541"/>
            <a:ext cx="7050506" cy="619721"/>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본 연구는 </a:t>
            </a:r>
            <a:r>
              <a:rPr lang="ko-KR" altLang="en-US" sz="1200" dirty="0" err="1">
                <a:latin typeface="나눔스퀘어" panose="020B0600000101010101" pitchFamily="50" charset="-127"/>
                <a:ea typeface="나눔스퀘어" panose="020B0600000101010101" pitchFamily="50" charset="-127"/>
              </a:rPr>
              <a:t>삼성미래기술육성재단의</a:t>
            </a:r>
            <a:r>
              <a:rPr lang="ko-KR" altLang="en-US" sz="1200" dirty="0">
                <a:latin typeface="나눔스퀘어" panose="020B0600000101010101" pitchFamily="50" charset="-127"/>
                <a:ea typeface="나눔스퀘어" panose="020B0600000101010101" pitchFamily="50" charset="-127"/>
              </a:rPr>
              <a:t> 지원사업과 산업기술 평가원 디스플레이 혁신 공정 사업의 지원으로 연구가 진행되었다</a:t>
            </a:r>
            <a:r>
              <a:rPr lang="en-US" altLang="ko-KR" sz="1200" dirty="0">
                <a:latin typeface="나눔스퀘어" panose="020B0600000101010101" pitchFamily="50" charset="-127"/>
                <a:ea typeface="나눔스퀘어" panose="020B0600000101010101" pitchFamily="50" charset="-127"/>
              </a:rPr>
              <a:t>.</a:t>
            </a:r>
          </a:p>
        </p:txBody>
      </p:sp>
      <p:pic>
        <p:nvPicPr>
          <p:cNvPr id="19" name="그림 18">
            <a:extLst>
              <a:ext uri="{FF2B5EF4-FFF2-40B4-BE49-F238E27FC236}">
                <a16:creationId xmlns:a16="http://schemas.microsoft.com/office/drawing/2014/main" id="{B9EBF698-9038-4AA6-AA3B-3C19CCEB06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9501" y="3153861"/>
            <a:ext cx="2085897" cy="2780924"/>
          </a:xfrm>
          <a:prstGeom prst="rect">
            <a:avLst/>
          </a:prstGeom>
        </p:spPr>
      </p:pic>
      <p:pic>
        <p:nvPicPr>
          <p:cNvPr id="22" name="그림 21">
            <a:extLst>
              <a:ext uri="{FF2B5EF4-FFF2-40B4-BE49-F238E27FC236}">
                <a16:creationId xmlns:a16="http://schemas.microsoft.com/office/drawing/2014/main" id="{BF70CB02-3CCA-4327-A45C-B897BD396FAC}"/>
              </a:ext>
            </a:extLst>
          </p:cNvPr>
          <p:cNvPicPr>
            <a:picLocks noChangeAspect="1"/>
          </p:cNvPicPr>
          <p:nvPr/>
        </p:nvPicPr>
        <p:blipFill>
          <a:blip r:embed="rId7"/>
          <a:stretch>
            <a:fillRect/>
          </a:stretch>
        </p:blipFill>
        <p:spPr>
          <a:xfrm>
            <a:off x="3224180" y="3155445"/>
            <a:ext cx="2143207" cy="2753658"/>
          </a:xfrm>
          <a:prstGeom prst="rect">
            <a:avLst/>
          </a:prstGeom>
        </p:spPr>
      </p:pic>
      <p:sp>
        <p:nvSpPr>
          <p:cNvPr id="25" name="TextBox 24">
            <a:extLst>
              <a:ext uri="{FF2B5EF4-FFF2-40B4-BE49-F238E27FC236}">
                <a16:creationId xmlns:a16="http://schemas.microsoft.com/office/drawing/2014/main" id="{296E72FA-E0A4-412C-BD2B-D0E31906D8F0}"/>
              </a:ext>
            </a:extLst>
          </p:cNvPr>
          <p:cNvSpPr txBox="1"/>
          <p:nvPr/>
        </p:nvSpPr>
        <p:spPr>
          <a:xfrm>
            <a:off x="2058245" y="10815436"/>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Center of Smart Display &amp;  Soft Electronics (CSS LAB) @POSTECH</a:t>
            </a:r>
          </a:p>
        </p:txBody>
      </p:sp>
    </p:spTree>
    <p:extLst>
      <p:ext uri="{BB962C8B-B14F-4D97-AF65-F5344CB8AC3E}">
        <p14:creationId xmlns:p14="http://schemas.microsoft.com/office/powerpoint/2010/main" val="4200304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2" y="-30377"/>
            <a:ext cx="12291021" cy="1455855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3"/>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4"/>
          <a:srcRect l="13689" t="38891" r="22137" b="16176"/>
          <a:stretch/>
        </p:blipFill>
        <p:spPr>
          <a:xfrm>
            <a:off x="-19986" y="9002102"/>
            <a:ext cx="12291021" cy="5526076"/>
          </a:xfrm>
          <a:prstGeom prst="rect">
            <a:avLst/>
          </a:prstGeom>
        </p:spPr>
      </p:pic>
      <p:sp>
        <p:nvSpPr>
          <p:cNvPr id="50" name="TextBox 49">
            <a:extLst>
              <a:ext uri="{FF2B5EF4-FFF2-40B4-BE49-F238E27FC236}">
                <a16:creationId xmlns:a16="http://schemas.microsoft.com/office/drawing/2014/main" id="{B084F8D2-8281-41BE-9F66-A5422A874F63}"/>
              </a:ext>
            </a:extLst>
          </p:cNvPr>
          <p:cNvSpPr txBox="1"/>
          <p:nvPr/>
        </p:nvSpPr>
        <p:spPr>
          <a:xfrm>
            <a:off x="662210" y="6839899"/>
            <a:ext cx="11130355" cy="623248"/>
          </a:xfrm>
          <a:prstGeom prst="rect">
            <a:avLst/>
          </a:prstGeom>
          <a:noFill/>
        </p:spPr>
        <p:txBody>
          <a:bodyPr wrap="square" rtlCol="0">
            <a:spAutoFit/>
          </a:bodyPr>
          <a:lstStyle/>
          <a:p>
            <a:pPr algn="just">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박사과정 남승민 </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제 </a:t>
            </a:r>
            <a:r>
              <a:rPr lang="en-US" altLang="ko-KR" sz="1200" b="1" dirty="0">
                <a:latin typeface="나눔바른고딕" panose="020B0603020101020101" pitchFamily="50" charset="-127"/>
                <a:ea typeface="나눔바른고딕" panose="020B0603020101020101" pitchFamily="50" charset="-127"/>
              </a:rPr>
              <a:t>1</a:t>
            </a:r>
            <a:r>
              <a:rPr lang="ko-KR" altLang="en-US" sz="1200" b="1" dirty="0">
                <a:latin typeface="나눔바른고딕" panose="020B0603020101020101" pitchFamily="50" charset="-127"/>
                <a:ea typeface="나눔바른고딕" panose="020B0603020101020101" pitchFamily="50" charset="-127"/>
              </a:rPr>
              <a:t>저자</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정원태</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신준혁 </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지도교수</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최수석 교수</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 으로 구성된 최수석 교수 연구팀이 기존연구의 색 파장 조절 한계의 난제를 뛰어넘어</a:t>
            </a:r>
            <a:r>
              <a:rPr lang="en-US" altLang="ko-KR" sz="1200" dirty="0">
                <a:latin typeface="나눔바른고딕" panose="020B0603020101020101" pitchFamily="50" charset="-127"/>
                <a:ea typeface="나눔바른고딕" panose="020B0603020101020101" pitchFamily="50" charset="-127"/>
              </a:rPr>
              <a:t>, </a:t>
            </a:r>
            <a:r>
              <a:rPr lang="ko-KR" altLang="en-US" sz="1200" dirty="0">
                <a:latin typeface="나눔바른고딕" panose="020B0603020101020101" pitchFamily="50" charset="-127"/>
                <a:ea typeface="나눔바른고딕" panose="020B0603020101020101" pitchFamily="50" charset="-127"/>
              </a:rPr>
              <a:t>직접적인 색의 파장을 단파장</a:t>
            </a:r>
            <a:r>
              <a:rPr lang="en-US" altLang="ko-KR" sz="1200"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장파장 방향 어느 파장 방향으로도 자유자재로 조절할 수 있는</a:t>
            </a:r>
            <a:r>
              <a:rPr lang="ko-KR" altLang="en-US" sz="1200" b="1" dirty="0">
                <a:latin typeface="나눔바른고딕" panose="020B0603020101020101" pitchFamily="50" charset="-127"/>
                <a:ea typeface="나눔바른고딕" panose="020B0603020101020101" pitchFamily="50" charset="-127"/>
              </a:rPr>
              <a:t> 나노 </a:t>
            </a:r>
            <a:r>
              <a:rPr lang="ko-KR" altLang="en-US" sz="1200" b="1" dirty="0" err="1">
                <a:latin typeface="나눔바른고딕" panose="020B0603020101020101" pitchFamily="50" charset="-127"/>
                <a:ea typeface="나눔바른고딕" panose="020B0603020101020101" pitchFamily="50" charset="-127"/>
              </a:rPr>
              <a:t>색파장</a:t>
            </a:r>
            <a:r>
              <a:rPr lang="ko-KR" altLang="en-US" sz="1200" b="1" dirty="0">
                <a:latin typeface="나눔바른고딕" panose="020B0603020101020101" pitchFamily="50" charset="-127"/>
                <a:ea typeface="나눔바른고딕" panose="020B0603020101020101" pitchFamily="50" charset="-127"/>
              </a:rPr>
              <a:t> 조절 광소자를 최초로 개발했다</a:t>
            </a:r>
            <a:r>
              <a:rPr lang="en-US" altLang="ko-KR" sz="1200" b="1" dirty="0">
                <a:latin typeface="나눔바른고딕" panose="020B0603020101020101" pitchFamily="50" charset="-127"/>
                <a:ea typeface="나눔바른고딕" panose="020B0603020101020101" pitchFamily="50" charset="-127"/>
              </a:rPr>
              <a:t>. </a:t>
            </a:r>
          </a:p>
        </p:txBody>
      </p:sp>
      <p:sp>
        <p:nvSpPr>
          <p:cNvPr id="46" name="TextBox 45">
            <a:extLst>
              <a:ext uri="{FF2B5EF4-FFF2-40B4-BE49-F238E27FC236}">
                <a16:creationId xmlns:a16="http://schemas.microsoft.com/office/drawing/2014/main" id="{39175F65-24B0-46DD-BAEF-5878AC36B6A4}"/>
              </a:ext>
            </a:extLst>
          </p:cNvPr>
          <p:cNvSpPr txBox="1"/>
          <p:nvPr/>
        </p:nvSpPr>
        <p:spPr>
          <a:xfrm>
            <a:off x="662211" y="7573135"/>
            <a:ext cx="11130354" cy="1177245"/>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연구팀은 구조색을 가지면서도 유연</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스트레쳐블한</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카이랄</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액정 탄성체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(chiral liquid crystal elastomers,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이하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CLCE)</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의  유전 탄성체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액추에이터</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(dielectric elastomer actuator)</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을 이용하여 길어지거나 짧아지게 하는 자유로운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CLCE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나노 길이의 변화를 통해서 나노 구조색의 파장과 색의 위치를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어느쪽으로</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든 양방향으로 자유롭게 조절하는 기술을 최초로 개발하여</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광학 분야 세계 최고 권위의 저널 중 하나인 </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Nature Publish Group </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의 </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Light: Science &amp; Applications (LSA, IF: 19.4, JCI 98.74% (</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상위</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1.26%))  </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온라인 게재되었다</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a:t>
            </a:r>
          </a:p>
        </p:txBody>
      </p:sp>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5"/>
          <a:srcRect l="2870" t="14881" r="21780" b="51333"/>
          <a:stretch/>
        </p:blipFill>
        <p:spPr>
          <a:xfrm>
            <a:off x="1739815" y="-20389"/>
            <a:ext cx="10517773" cy="3979546"/>
          </a:xfrm>
          <a:prstGeom prst="rect">
            <a:avLst/>
          </a:prstGeom>
        </p:spPr>
      </p:pic>
      <p:sp>
        <p:nvSpPr>
          <p:cNvPr id="40" name="TextBox 39">
            <a:extLst>
              <a:ext uri="{FF2B5EF4-FFF2-40B4-BE49-F238E27FC236}">
                <a16:creationId xmlns:a16="http://schemas.microsoft.com/office/drawing/2014/main" id="{6A06C6DD-645B-4E2E-BD29-4A886204080E}"/>
              </a:ext>
            </a:extLst>
          </p:cNvPr>
          <p:cNvSpPr txBox="1"/>
          <p:nvPr/>
        </p:nvSpPr>
        <p:spPr>
          <a:xfrm>
            <a:off x="662210" y="8860368"/>
            <a:ext cx="11130354" cy="2285241"/>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빛의 색과 전자파의 파장길이의 다양한 조절의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Color Wavelength Tuning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기술은 디스플레이</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반도체 이미지센서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바이오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소자을</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비롯한 광</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전자 소자의 모든 분야의 산업과 기술에서 매우 중요한 기술이다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그러나</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일반적으로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Color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와 특정한 파장의 광학소자는 전자 광학소자의 설계에 따라 선택된 특정한 색과 파장에서 변화가 제약된다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특히</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색의 표현에서는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R/G/B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의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3</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원색의 염료나 발광체를 간접적으로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Color Mixing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등의 방법이 대부분의 전자기기에서 사용되고 있으나</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직접적인 색의 파장의 표현의 한계로 여러 제품의 성능과 응용에서 제한이 되고 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최근 빛의 파장길이에 해당하는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수백나노</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미터 길이의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나노구조체를</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이용한 직접적인 색의 고유 파장을 구현하는 나노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구조색</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기술이 급격히 연구적 관심을 받고 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이러한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나노구조색</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기술은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나노길이에서의</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빛과 파장의 나노 파장 반응을 통해서 염료와 발광체가 없이 나노 구조를 형성함으로써 빛과 파장의 표현과 제어가 가능하다는 장점을 가진다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이에 최근의 최첨단의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나노구조색의</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연구에서는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나노구조의</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길이을</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변화시킴으로써 하나의 소자에서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여러파장의</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색을 자유 조절하고 전자파의 디바이스 반응 범위를 조절하는 기술이 가장 중요한 기술로 발전하고 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그러나</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현재의 이러한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나노구조색의</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기술의 난제는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나노구조체를</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주로 길이가 긴 방향에서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짧은쪽으로만</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한방향성으로 조절이 가능하여</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색의 파장도 장파장애서 단파장으로만 변화가 가능하고</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변화 범위를 크게 가져가야만 하는 난제를 극복하고 있지 못하고 있던 상황이었다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p>
        </p:txBody>
      </p:sp>
      <p:sp>
        <p:nvSpPr>
          <p:cNvPr id="20" name="TextBox 19">
            <a:extLst>
              <a:ext uri="{FF2B5EF4-FFF2-40B4-BE49-F238E27FC236}">
                <a16:creationId xmlns:a16="http://schemas.microsoft.com/office/drawing/2014/main" id="{2CF835D8-6356-41F3-AC40-3BF68CDAA748}"/>
              </a:ext>
            </a:extLst>
          </p:cNvPr>
          <p:cNvSpPr txBox="1"/>
          <p:nvPr/>
        </p:nvSpPr>
        <p:spPr>
          <a:xfrm>
            <a:off x="3041251" y="1659660"/>
            <a:ext cx="6584811"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포항공대 최수석 </a:t>
            </a:r>
            <a:r>
              <a:rPr lang="ko-KR" altLang="en-US"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교수 연구팀</a:t>
            </a:r>
            <a:r>
              <a:rPr lang="en-US" altLang="ko-KR"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 </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84037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FE1CDF2-CB3A-4137-ACE2-DB8F8B37C12C}"/>
              </a:ext>
            </a:extLst>
          </p:cNvPr>
          <p:cNvSpPr txBox="1"/>
          <p:nvPr/>
        </p:nvSpPr>
        <p:spPr>
          <a:xfrm>
            <a:off x="1507832" y="2047655"/>
            <a:ext cx="9802898" cy="646331"/>
          </a:xfrm>
          <a:prstGeom prst="rect">
            <a:avLst/>
          </a:prstGeom>
          <a:noFill/>
        </p:spPr>
        <p:txBody>
          <a:bodyPr wrap="square" rtlCol="0">
            <a:spAutoFit/>
          </a:bodyPr>
          <a:lstStyle/>
          <a:p>
            <a:pPr algn="ctr"/>
            <a:r>
              <a:rPr lang="ko-KR" altLang="en-US" b="1" dirty="0" err="1">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전방향</a:t>
            </a:r>
            <a:r>
              <a:rPr lang="ko-KR" altLang="en-US" b="1" dirty="0">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 파장의 자유로운 </a:t>
            </a:r>
            <a:r>
              <a:rPr lang="ko-KR" altLang="en-US" b="1" dirty="0" err="1">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색조절</a:t>
            </a:r>
            <a:r>
              <a:rPr lang="ko-KR" altLang="en-US" b="1" dirty="0">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 </a:t>
            </a:r>
            <a:r>
              <a:rPr lang="ko-KR" altLang="en-US" b="1" dirty="0" err="1">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스트레쳐블</a:t>
            </a:r>
            <a:r>
              <a:rPr lang="ko-KR" altLang="en-US" b="1" dirty="0">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 나노 </a:t>
            </a:r>
            <a:r>
              <a:rPr lang="ko-KR" altLang="en-US" b="1" dirty="0" err="1">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구조색</a:t>
            </a:r>
            <a:r>
              <a:rPr lang="en-US" altLang="ko-KR" b="1" dirty="0">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 Tuning </a:t>
            </a:r>
            <a:r>
              <a:rPr lang="ko-KR" altLang="en-US" b="1" dirty="0">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기술 개발 </a:t>
            </a:r>
            <a:endParaRPr lang="en-US" altLang="ko-KR" b="1" dirty="0">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endParaRPr>
          </a:p>
          <a:p>
            <a:pPr algn="ctr"/>
            <a:r>
              <a:rPr lang="en-US" altLang="ko-KR" b="1" dirty="0" err="1">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Light:Science</a:t>
            </a:r>
            <a:r>
              <a:rPr lang="en-US" altLang="ko-KR"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Applications (LSA) </a:t>
            </a:r>
            <a:r>
              <a:rPr lang="ko-KR" altLang="en-US"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연구 논문 발표 </a:t>
            </a:r>
            <a:endParaRPr lang="ko-KR" altLang="en-US"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endParaRPr>
          </a:p>
        </p:txBody>
      </p:sp>
      <p:cxnSp>
        <p:nvCxnSpPr>
          <p:cNvPr id="42" name="직선 연결선 41">
            <a:extLst>
              <a:ext uri="{FF2B5EF4-FFF2-40B4-BE49-F238E27FC236}">
                <a16:creationId xmlns:a16="http://schemas.microsoft.com/office/drawing/2014/main" id="{92180FAD-16A2-4C76-8C0F-922ECF98806D}"/>
              </a:ext>
            </a:extLst>
          </p:cNvPr>
          <p:cNvCxnSpPr>
            <a:cxnSpLocks/>
          </p:cNvCxnSpPr>
          <p:nvPr/>
        </p:nvCxnSpPr>
        <p:spPr>
          <a:xfrm>
            <a:off x="662210" y="2970973"/>
            <a:ext cx="1102728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0BE09474-E608-4188-ADAD-348894EFB0F7}"/>
              </a:ext>
            </a:extLst>
          </p:cNvPr>
          <p:cNvSpPr txBox="1"/>
          <p:nvPr/>
        </p:nvSpPr>
        <p:spPr>
          <a:xfrm>
            <a:off x="7296290" y="13631048"/>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Center of Smart Display &amp;  Soft Electronics (CSS LAB) @POSTECH</a:t>
            </a:r>
          </a:p>
        </p:txBody>
      </p:sp>
      <p:sp>
        <p:nvSpPr>
          <p:cNvPr id="23" name="TextBox 22">
            <a:extLst>
              <a:ext uri="{FF2B5EF4-FFF2-40B4-BE49-F238E27FC236}">
                <a16:creationId xmlns:a16="http://schemas.microsoft.com/office/drawing/2014/main" id="{A24CBD19-1EFB-4CE5-92A8-735E8552A2A0}"/>
              </a:ext>
            </a:extLst>
          </p:cNvPr>
          <p:cNvSpPr txBox="1"/>
          <p:nvPr/>
        </p:nvSpPr>
        <p:spPr>
          <a:xfrm>
            <a:off x="6998701" y="6248935"/>
            <a:ext cx="1590625" cy="314005"/>
          </a:xfrm>
          <a:prstGeom prst="rect">
            <a:avLst/>
          </a:prstGeom>
          <a:noFill/>
        </p:spPr>
        <p:txBody>
          <a:bodyPr wrap="square" rtlCol="0">
            <a:spAutoFit/>
          </a:bodyPr>
          <a:lstStyle/>
          <a:p>
            <a:r>
              <a:rPr lang="ko-KR" altLang="en-US" sz="1400" b="1" dirty="0">
                <a:latin typeface="나눔바른고딕" panose="020B0603020101020101" pitchFamily="50" charset="-127"/>
                <a:ea typeface="나눔바른고딕" panose="020B0603020101020101" pitchFamily="50" charset="-127"/>
              </a:rPr>
              <a:t>신준혁</a:t>
            </a:r>
            <a:r>
              <a:rPr lang="en-US" altLang="ko-KR" sz="1400" b="1" dirty="0">
                <a:latin typeface="나눔바른고딕" panose="020B0603020101020101" pitchFamily="50" charset="-127"/>
                <a:ea typeface="나눔바른고딕" panose="020B0603020101020101" pitchFamily="50" charset="-127"/>
              </a:rPr>
              <a:t>(</a:t>
            </a:r>
            <a:r>
              <a:rPr lang="ko-KR" altLang="en-US" sz="1400" b="1" dirty="0">
                <a:latin typeface="나눔바른고딕" panose="020B0603020101020101" pitchFamily="50" charset="-127"/>
                <a:ea typeface="나눔바른고딕" panose="020B0603020101020101" pitchFamily="50" charset="-127"/>
              </a:rPr>
              <a:t>박사과정</a:t>
            </a:r>
            <a:r>
              <a:rPr lang="en-US" altLang="ko-KR" sz="1400" b="1" dirty="0">
                <a:latin typeface="나눔바른고딕" panose="020B0603020101020101" pitchFamily="50" charset="-127"/>
                <a:ea typeface="나눔바른고딕" panose="020B0603020101020101" pitchFamily="50" charset="-127"/>
              </a:rPr>
              <a:t>)</a:t>
            </a:r>
            <a:endParaRPr lang="ko-KR" altLang="en-US" sz="1400" b="1" dirty="0">
              <a:latin typeface="나눔바른고딕" panose="020B0603020101020101" pitchFamily="50" charset="-127"/>
              <a:ea typeface="나눔바른고딕" panose="020B0603020101020101" pitchFamily="50" charset="-127"/>
            </a:endParaRPr>
          </a:p>
        </p:txBody>
      </p:sp>
      <p:sp>
        <p:nvSpPr>
          <p:cNvPr id="24" name="TextBox 23">
            <a:extLst>
              <a:ext uri="{FF2B5EF4-FFF2-40B4-BE49-F238E27FC236}">
                <a16:creationId xmlns:a16="http://schemas.microsoft.com/office/drawing/2014/main" id="{4C345A9F-8902-4908-83E2-AB919A6C9780}"/>
              </a:ext>
            </a:extLst>
          </p:cNvPr>
          <p:cNvSpPr txBox="1"/>
          <p:nvPr/>
        </p:nvSpPr>
        <p:spPr>
          <a:xfrm>
            <a:off x="1288219" y="6248935"/>
            <a:ext cx="2644741" cy="314005"/>
          </a:xfrm>
          <a:prstGeom prst="rect">
            <a:avLst/>
          </a:prstGeom>
          <a:noFill/>
        </p:spPr>
        <p:txBody>
          <a:bodyPr wrap="square" rtlCol="0">
            <a:spAutoFit/>
          </a:bodyPr>
          <a:lstStyle/>
          <a:p>
            <a:r>
              <a:rPr lang="ko-KR" altLang="en-US" sz="1400" b="1" dirty="0">
                <a:latin typeface="나눔바른고딕" panose="020B0603020101020101" pitchFamily="50" charset="-127"/>
                <a:ea typeface="나눔바른고딕" panose="020B0603020101020101" pitchFamily="50" charset="-127"/>
              </a:rPr>
              <a:t>남승민 </a:t>
            </a:r>
            <a:r>
              <a:rPr lang="en-US" altLang="ko-KR" sz="1400" b="1" dirty="0">
                <a:latin typeface="나눔바른고딕" panose="020B0603020101020101" pitchFamily="50" charset="-127"/>
                <a:ea typeface="나눔바른고딕" panose="020B0603020101020101" pitchFamily="50" charset="-127"/>
              </a:rPr>
              <a:t>(</a:t>
            </a:r>
            <a:r>
              <a:rPr lang="ko-KR" altLang="en-US" sz="1400" b="1" dirty="0">
                <a:latin typeface="나눔바른고딕" panose="020B0603020101020101" pitchFamily="50" charset="-127"/>
                <a:ea typeface="나눔바른고딕" panose="020B0603020101020101" pitchFamily="50" charset="-127"/>
              </a:rPr>
              <a:t>박사과정</a:t>
            </a:r>
            <a:r>
              <a:rPr lang="en-US" altLang="ko-KR" sz="1400" b="1" dirty="0">
                <a:latin typeface="나눔바른고딕" panose="020B0603020101020101" pitchFamily="50" charset="-127"/>
                <a:ea typeface="나눔바른고딕" panose="020B0603020101020101" pitchFamily="50" charset="-127"/>
              </a:rPr>
              <a:t>,</a:t>
            </a:r>
            <a:r>
              <a:rPr lang="ko-KR" altLang="en-US" sz="1400" b="1" dirty="0">
                <a:latin typeface="나눔바른고딕" panose="020B0603020101020101" pitchFamily="50" charset="-127"/>
                <a:ea typeface="나눔바른고딕" panose="020B0603020101020101" pitchFamily="50" charset="-127"/>
              </a:rPr>
              <a:t>제</a:t>
            </a:r>
            <a:r>
              <a:rPr lang="en-US" altLang="ko-KR" sz="1400" b="1" dirty="0">
                <a:latin typeface="나눔바른고딕" panose="020B0603020101020101" pitchFamily="50" charset="-127"/>
                <a:ea typeface="나눔바른고딕" panose="020B0603020101020101" pitchFamily="50" charset="-127"/>
              </a:rPr>
              <a:t>1</a:t>
            </a:r>
            <a:r>
              <a:rPr lang="ko-KR" altLang="en-US" sz="1400" b="1" dirty="0">
                <a:latin typeface="나눔바른고딕" panose="020B0603020101020101" pitchFamily="50" charset="-127"/>
                <a:ea typeface="나눔바른고딕" panose="020B0603020101020101" pitchFamily="50" charset="-127"/>
              </a:rPr>
              <a:t>저자</a:t>
            </a:r>
            <a:r>
              <a:rPr lang="en-US" altLang="ko-KR" sz="1400" b="1" dirty="0">
                <a:latin typeface="나눔바른고딕" panose="020B0603020101020101" pitchFamily="50" charset="-127"/>
                <a:ea typeface="나눔바른고딕" panose="020B0603020101020101" pitchFamily="50" charset="-127"/>
              </a:rPr>
              <a:t>)</a:t>
            </a:r>
            <a:endParaRPr lang="ko-KR" altLang="en-US" sz="1400" b="1" dirty="0">
              <a:latin typeface="나눔바른고딕" panose="020B0603020101020101" pitchFamily="50" charset="-127"/>
              <a:ea typeface="나눔바른고딕" panose="020B0603020101020101" pitchFamily="50" charset="-127"/>
            </a:endParaRPr>
          </a:p>
        </p:txBody>
      </p:sp>
      <p:sp>
        <p:nvSpPr>
          <p:cNvPr id="25" name="TextBox 24">
            <a:extLst>
              <a:ext uri="{FF2B5EF4-FFF2-40B4-BE49-F238E27FC236}">
                <a16:creationId xmlns:a16="http://schemas.microsoft.com/office/drawing/2014/main" id="{9D03102B-A860-43B8-BE27-A1D489B9840D}"/>
              </a:ext>
            </a:extLst>
          </p:cNvPr>
          <p:cNvSpPr txBox="1"/>
          <p:nvPr/>
        </p:nvSpPr>
        <p:spPr>
          <a:xfrm>
            <a:off x="9170977" y="6248935"/>
            <a:ext cx="2307995" cy="314005"/>
          </a:xfrm>
          <a:prstGeom prst="rect">
            <a:avLst/>
          </a:prstGeom>
          <a:noFill/>
        </p:spPr>
        <p:txBody>
          <a:bodyPr wrap="square" rtlCol="0">
            <a:spAutoFit/>
          </a:bodyPr>
          <a:lstStyle/>
          <a:p>
            <a:r>
              <a:rPr lang="ko-KR" altLang="en-US" sz="1400" b="1" dirty="0">
                <a:latin typeface="나눔바른고딕" panose="020B0603020101020101" pitchFamily="50" charset="-127"/>
                <a:ea typeface="나눔바른고딕" panose="020B0603020101020101" pitchFamily="50" charset="-127"/>
              </a:rPr>
              <a:t>최수석 </a:t>
            </a:r>
            <a:r>
              <a:rPr lang="en-US" altLang="ko-KR" sz="1400" b="1" dirty="0">
                <a:latin typeface="나눔바른고딕" panose="020B0603020101020101" pitchFamily="50" charset="-127"/>
                <a:ea typeface="나눔바른고딕" panose="020B0603020101020101" pitchFamily="50" charset="-127"/>
              </a:rPr>
              <a:t>(</a:t>
            </a:r>
            <a:r>
              <a:rPr lang="ko-KR" altLang="en-US" sz="1400" b="1" dirty="0">
                <a:latin typeface="나눔바른고딕" panose="020B0603020101020101" pitchFamily="50" charset="-127"/>
                <a:ea typeface="나눔바른고딕" panose="020B0603020101020101" pitchFamily="50" charset="-127"/>
              </a:rPr>
              <a:t>지도 교수</a:t>
            </a:r>
            <a:r>
              <a:rPr lang="en-US" altLang="ko-KR" sz="1400" b="1" dirty="0">
                <a:latin typeface="나눔바른고딕" panose="020B0603020101020101" pitchFamily="50" charset="-127"/>
                <a:ea typeface="나눔바른고딕" panose="020B0603020101020101" pitchFamily="50" charset="-127"/>
              </a:rPr>
              <a:t>,  </a:t>
            </a:r>
            <a:r>
              <a:rPr lang="ko-KR" altLang="en-US" sz="1400" b="1" dirty="0">
                <a:latin typeface="나눔바른고딕" panose="020B0603020101020101" pitchFamily="50" charset="-127"/>
                <a:ea typeface="나눔바른고딕" panose="020B0603020101020101" pitchFamily="50" charset="-127"/>
              </a:rPr>
              <a:t>교신저자</a:t>
            </a:r>
            <a:r>
              <a:rPr lang="en-US" altLang="ko-KR" sz="1400" b="1" dirty="0">
                <a:latin typeface="나눔바른고딕" panose="020B0603020101020101" pitchFamily="50" charset="-127"/>
                <a:ea typeface="나눔바른고딕" panose="020B0603020101020101" pitchFamily="50" charset="-127"/>
              </a:rPr>
              <a:t>)</a:t>
            </a:r>
            <a:endParaRPr lang="ko-KR" altLang="en-US" sz="1400" b="1" dirty="0">
              <a:latin typeface="나눔바른고딕" panose="020B0603020101020101" pitchFamily="50" charset="-127"/>
              <a:ea typeface="나눔바른고딕" panose="020B0603020101020101" pitchFamily="50" charset="-127"/>
            </a:endParaRPr>
          </a:p>
        </p:txBody>
      </p:sp>
      <p:pic>
        <p:nvPicPr>
          <p:cNvPr id="27" name="그림 26">
            <a:extLst>
              <a:ext uri="{FF2B5EF4-FFF2-40B4-BE49-F238E27FC236}">
                <a16:creationId xmlns:a16="http://schemas.microsoft.com/office/drawing/2014/main" id="{EBC90550-9A16-4D45-AE29-E376CBB21C1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04965" y="3155979"/>
            <a:ext cx="2224035" cy="2965381"/>
          </a:xfrm>
          <a:prstGeom prst="rect">
            <a:avLst/>
          </a:prstGeom>
        </p:spPr>
      </p:pic>
      <p:pic>
        <p:nvPicPr>
          <p:cNvPr id="28" name="그림 27">
            <a:extLst>
              <a:ext uri="{FF2B5EF4-FFF2-40B4-BE49-F238E27FC236}">
                <a16:creationId xmlns:a16="http://schemas.microsoft.com/office/drawing/2014/main" id="{D8312FF9-CB9C-4A15-A058-C8DCFFD6733A}"/>
              </a:ext>
            </a:extLst>
          </p:cNvPr>
          <p:cNvPicPr>
            <a:picLocks noChangeAspect="1"/>
          </p:cNvPicPr>
          <p:nvPr/>
        </p:nvPicPr>
        <p:blipFill>
          <a:blip r:embed="rId7"/>
          <a:stretch>
            <a:fillRect/>
          </a:stretch>
        </p:blipFill>
        <p:spPr>
          <a:xfrm>
            <a:off x="9129364" y="3167683"/>
            <a:ext cx="2307995" cy="2965381"/>
          </a:xfrm>
          <a:prstGeom prst="rect">
            <a:avLst/>
          </a:prstGeom>
        </p:spPr>
      </p:pic>
      <p:sp>
        <p:nvSpPr>
          <p:cNvPr id="30" name="TextBox 29">
            <a:extLst>
              <a:ext uri="{FF2B5EF4-FFF2-40B4-BE49-F238E27FC236}">
                <a16:creationId xmlns:a16="http://schemas.microsoft.com/office/drawing/2014/main" id="{A911A51E-09A6-4BE1-8CB6-E0E60AD06EE5}"/>
              </a:ext>
            </a:extLst>
          </p:cNvPr>
          <p:cNvSpPr txBox="1"/>
          <p:nvPr/>
        </p:nvSpPr>
        <p:spPr>
          <a:xfrm>
            <a:off x="4247411" y="6248935"/>
            <a:ext cx="1590625" cy="314005"/>
          </a:xfrm>
          <a:prstGeom prst="rect">
            <a:avLst/>
          </a:prstGeom>
          <a:noFill/>
        </p:spPr>
        <p:txBody>
          <a:bodyPr wrap="square" rtlCol="0">
            <a:spAutoFit/>
          </a:bodyPr>
          <a:lstStyle/>
          <a:p>
            <a:r>
              <a:rPr lang="ko-KR" altLang="en-US" sz="1400" b="1" dirty="0">
                <a:latin typeface="나눔바른고딕" panose="020B0603020101020101" pitchFamily="50" charset="-127"/>
                <a:ea typeface="나눔바른고딕" panose="020B0603020101020101" pitchFamily="50" charset="-127"/>
              </a:rPr>
              <a:t>정원태</a:t>
            </a:r>
            <a:r>
              <a:rPr lang="en-US" altLang="ko-KR" sz="1400" b="1" dirty="0">
                <a:latin typeface="나눔바른고딕" panose="020B0603020101020101" pitchFamily="50" charset="-127"/>
                <a:ea typeface="나눔바른고딕" panose="020B0603020101020101" pitchFamily="50" charset="-127"/>
              </a:rPr>
              <a:t>(</a:t>
            </a:r>
            <a:r>
              <a:rPr lang="ko-KR" altLang="en-US" sz="1400" b="1" dirty="0">
                <a:latin typeface="나눔바른고딕" panose="020B0603020101020101" pitchFamily="50" charset="-127"/>
                <a:ea typeface="나눔바른고딕" panose="020B0603020101020101" pitchFamily="50" charset="-127"/>
              </a:rPr>
              <a:t>박사과정</a:t>
            </a:r>
            <a:r>
              <a:rPr lang="en-US" altLang="ko-KR" sz="1400" b="1" dirty="0">
                <a:latin typeface="나눔바른고딕" panose="020B0603020101020101" pitchFamily="50" charset="-127"/>
                <a:ea typeface="나눔바른고딕" panose="020B0603020101020101" pitchFamily="50" charset="-127"/>
              </a:rPr>
              <a:t>)</a:t>
            </a:r>
            <a:endParaRPr lang="ko-KR" altLang="en-US" sz="1400" b="1" dirty="0">
              <a:latin typeface="나눔바른고딕" panose="020B0603020101020101" pitchFamily="50" charset="-127"/>
              <a:ea typeface="나눔바른고딕" panose="020B0603020101020101" pitchFamily="50" charset="-127"/>
            </a:endParaRPr>
          </a:p>
        </p:txBody>
      </p:sp>
      <p:pic>
        <p:nvPicPr>
          <p:cNvPr id="31" name="그림 30">
            <a:extLst>
              <a:ext uri="{FF2B5EF4-FFF2-40B4-BE49-F238E27FC236}">
                <a16:creationId xmlns:a16="http://schemas.microsoft.com/office/drawing/2014/main" id="{D00FF84C-BCD6-4282-82C7-CDA524290D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01434" y="3130282"/>
            <a:ext cx="2257917" cy="3010556"/>
          </a:xfrm>
          <a:prstGeom prst="rect">
            <a:avLst/>
          </a:prstGeom>
        </p:spPr>
      </p:pic>
      <p:sp>
        <p:nvSpPr>
          <p:cNvPr id="41" name="직사각형 40">
            <a:extLst>
              <a:ext uri="{FF2B5EF4-FFF2-40B4-BE49-F238E27FC236}">
                <a16:creationId xmlns:a16="http://schemas.microsoft.com/office/drawing/2014/main" id="{F2240465-AE66-4A85-BFF2-911A23D72D65}"/>
              </a:ext>
            </a:extLst>
          </p:cNvPr>
          <p:cNvSpPr/>
          <p:nvPr/>
        </p:nvSpPr>
        <p:spPr>
          <a:xfrm>
            <a:off x="6431785" y="3167683"/>
            <a:ext cx="2325146" cy="2964711"/>
          </a:xfrm>
          <a:prstGeom prst="rect">
            <a:avLst/>
          </a:prstGeom>
          <a:blipFill dpi="0" rotWithShape="1">
            <a:blip r:embed="rId9"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b="1" dirty="0">
              <a:solidFill>
                <a:schemeClr val="tx1"/>
              </a:solidFill>
            </a:endParaRPr>
          </a:p>
        </p:txBody>
      </p:sp>
      <p:sp>
        <p:nvSpPr>
          <p:cNvPr id="49" name="TextBox 48">
            <a:extLst>
              <a:ext uri="{FF2B5EF4-FFF2-40B4-BE49-F238E27FC236}">
                <a16:creationId xmlns:a16="http://schemas.microsoft.com/office/drawing/2014/main" id="{96275C3F-3921-4969-B6C8-29A9F3DAF43D}"/>
              </a:ext>
            </a:extLst>
          </p:cNvPr>
          <p:cNvSpPr txBox="1"/>
          <p:nvPr/>
        </p:nvSpPr>
        <p:spPr>
          <a:xfrm>
            <a:off x="662210" y="11255597"/>
            <a:ext cx="11130354" cy="1454244"/>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금번연구팀은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나노구조색</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특성을 가지고 유연</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스트레쳐블한</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CLCE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를 유연 탄성 유전체의 전기적 제어를 통해서 빛 파장 반응 길이를 늘리거나</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혹은 줄이는 것을 자유롭게 할 수 있는 기술을 개발하여</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기존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나노구조색과</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파장 조절의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Tunable Wavelength Control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기술의 자유도를 극대화 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이번 연구는 단순한 나노 구조색의 표현을 넘어 다양한 조건의 빛과 색</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파장의 조절이 필요한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Display,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반도체</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전자파 제어</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암호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code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제어</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바이오 모사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Wearable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등의 광</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전자소자의 전분야 파급과 수백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nm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길이의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나노구조체를</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수</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nm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단위의 수준으로 다양한 여러 구조로의 정밀 조절을 통한 나노 구조 제어 기술에서 큰 파급이 기대되고 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이연구의 기술적 의미와 산업적 파급의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중요성등이</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LSA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저널을 통해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Highlight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될 예정이다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p>
        </p:txBody>
      </p:sp>
      <p:sp>
        <p:nvSpPr>
          <p:cNvPr id="51" name="TextBox 50">
            <a:extLst>
              <a:ext uri="{FF2B5EF4-FFF2-40B4-BE49-F238E27FC236}">
                <a16:creationId xmlns:a16="http://schemas.microsoft.com/office/drawing/2014/main" id="{491E595A-2D9F-40BC-8813-8CA457D1450F}"/>
              </a:ext>
            </a:extLst>
          </p:cNvPr>
          <p:cNvSpPr txBox="1"/>
          <p:nvPr/>
        </p:nvSpPr>
        <p:spPr>
          <a:xfrm>
            <a:off x="662210" y="12819830"/>
            <a:ext cx="11130354" cy="623248"/>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연구는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삼성미래기술육성재단의</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지원사업과 산업기술 평가원 디스플레이 혁신 공정 사업의 지원으로 연구가 진행되었다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a:p>
            <a:pPr algn="just">
              <a:lnSpc>
                <a:spcPct val="150000"/>
              </a:lnSpc>
            </a:pPr>
            <a:endParaRPr lang="en-US" altLang="ko-KR" sz="1200" dirty="0">
              <a:latin typeface="나눔바른고딕" panose="020B0603020101020101" pitchFamily="50" charset="-127"/>
              <a:ea typeface="나눔바른고딕" panose="020B0603020101020101" pitchFamily="50" charset="-127"/>
              <a:cs typeface="Arial" panose="020B0604020202020204" pitchFamily="34" charset="0"/>
            </a:endParaRPr>
          </a:p>
        </p:txBody>
      </p:sp>
    </p:spTree>
    <p:extLst>
      <p:ext uri="{BB962C8B-B14F-4D97-AF65-F5344CB8AC3E}">
        <p14:creationId xmlns:p14="http://schemas.microsoft.com/office/powerpoint/2010/main" val="726933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2" y="1"/>
            <a:ext cx="12291021" cy="10263982"/>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3"/>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4"/>
          <a:srcRect l="13689" t="38891" r="22137" b="16176"/>
          <a:stretch/>
        </p:blipFill>
        <p:spPr>
          <a:xfrm>
            <a:off x="-19986" y="5793232"/>
            <a:ext cx="12291021" cy="4470751"/>
          </a:xfrm>
          <a:prstGeom prst="rect">
            <a:avLst/>
          </a:prstGeom>
        </p:spPr>
      </p:pic>
      <p:sp>
        <p:nvSpPr>
          <p:cNvPr id="20" name="TextBox 19">
            <a:extLst>
              <a:ext uri="{FF2B5EF4-FFF2-40B4-BE49-F238E27FC236}">
                <a16:creationId xmlns:a16="http://schemas.microsoft.com/office/drawing/2014/main" id="{2CF835D8-6356-41F3-AC40-3BF68CDAA748}"/>
              </a:ext>
            </a:extLst>
          </p:cNvPr>
          <p:cNvSpPr txBox="1"/>
          <p:nvPr/>
        </p:nvSpPr>
        <p:spPr>
          <a:xfrm>
            <a:off x="2766029" y="1749171"/>
            <a:ext cx="6584811"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성수원 </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박사과정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en-US" altLang="ko-KR"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 </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84037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FE1CDF2-CB3A-4137-ACE2-DB8F8B37C12C}"/>
              </a:ext>
            </a:extLst>
          </p:cNvPr>
          <p:cNvSpPr txBox="1"/>
          <p:nvPr/>
        </p:nvSpPr>
        <p:spPr>
          <a:xfrm>
            <a:off x="1507832" y="2206202"/>
            <a:ext cx="8556977" cy="369332"/>
          </a:xfrm>
          <a:prstGeom prst="rect">
            <a:avLst/>
          </a:prstGeom>
          <a:noFill/>
        </p:spPr>
        <p:txBody>
          <a:bodyPr wrap="square" rtlCol="0">
            <a:spAutoFit/>
          </a:bodyPr>
          <a:lstStyle/>
          <a:p>
            <a:pPr algn="ctr"/>
            <a:r>
              <a:rPr lang="en-US" altLang="ko-KR"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a:t>
            </a:r>
            <a:r>
              <a:rPr lang="ko-KR" altLang="en-US" b="1" dirty="0" err="1">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휴먼테크논문대상</a:t>
            </a:r>
            <a:r>
              <a:rPr lang="ko-KR" altLang="en-US"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장려상 </a:t>
            </a:r>
            <a:r>
              <a:rPr lang="en-US" altLang="ko-KR"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(Devices &amp; Processes) ” </a:t>
            </a:r>
            <a:r>
              <a:rPr lang="ko-KR" altLang="en-US"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수상</a:t>
            </a:r>
          </a:p>
        </p:txBody>
      </p:sp>
      <p:sp>
        <p:nvSpPr>
          <p:cNvPr id="50" name="TextBox 49">
            <a:extLst>
              <a:ext uri="{FF2B5EF4-FFF2-40B4-BE49-F238E27FC236}">
                <a16:creationId xmlns:a16="http://schemas.microsoft.com/office/drawing/2014/main" id="{B084F8D2-8281-41BE-9F66-A5422A874F63}"/>
              </a:ext>
            </a:extLst>
          </p:cNvPr>
          <p:cNvSpPr txBox="1"/>
          <p:nvPr/>
        </p:nvSpPr>
        <p:spPr>
          <a:xfrm>
            <a:off x="825480" y="6839899"/>
            <a:ext cx="11225496" cy="623248"/>
          </a:xfrm>
          <a:prstGeom prst="rect">
            <a:avLst/>
          </a:prstGeom>
          <a:noFill/>
        </p:spPr>
        <p:txBody>
          <a:bodyPr wrap="square" rtlCol="0">
            <a:spAutoFit/>
          </a:bodyPr>
          <a:lstStyle/>
          <a:p>
            <a:pPr>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박사과정 성수원 학생</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공저자</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박성민</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하태준</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조현영</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지도교수</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err="1">
                <a:latin typeface="나눔바른고딕" panose="020B0603020101020101" pitchFamily="50" charset="-127"/>
                <a:ea typeface="나눔바른고딕" panose="020B0603020101020101" pitchFamily="50" charset="-127"/>
              </a:rPr>
              <a:t>정윤영</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이 삼성전자 주최 ‘</a:t>
            </a:r>
            <a:r>
              <a:rPr lang="ko-KR" altLang="en-US" sz="1200" b="1" dirty="0">
                <a:latin typeface="나눔바른고딕" panose="020B0603020101020101" pitchFamily="50" charset="-127"/>
                <a:ea typeface="나눔바른고딕" panose="020B0603020101020101" pitchFamily="50" charset="-127"/>
              </a:rPr>
              <a:t>제</a:t>
            </a:r>
            <a:r>
              <a:rPr lang="en-US" altLang="ko-KR" sz="1200" b="1" dirty="0">
                <a:latin typeface="나눔바른고딕" panose="020B0603020101020101" pitchFamily="50" charset="-127"/>
                <a:ea typeface="나눔바른고딕" panose="020B0603020101020101" pitchFamily="50" charset="-127"/>
              </a:rPr>
              <a:t>30</a:t>
            </a:r>
            <a:r>
              <a:rPr lang="ko-KR" altLang="en-US" sz="1200" b="1" dirty="0">
                <a:latin typeface="나눔바른고딕" panose="020B0603020101020101" pitchFamily="50" charset="-127"/>
                <a:ea typeface="나눔바른고딕" panose="020B0603020101020101" pitchFamily="50" charset="-127"/>
              </a:rPr>
              <a:t>회 </a:t>
            </a:r>
            <a:r>
              <a:rPr lang="ko-KR" altLang="en-US" sz="1200" b="1" dirty="0" err="1">
                <a:latin typeface="나눔바른고딕" panose="020B0603020101020101" pitchFamily="50" charset="-127"/>
                <a:ea typeface="나눔바른고딕" panose="020B0603020101020101" pitchFamily="50" charset="-127"/>
              </a:rPr>
              <a:t>휴먼테크논문대상</a:t>
            </a:r>
            <a:r>
              <a:rPr lang="ko-KR" altLang="en-US" sz="1200" dirty="0" err="1">
                <a:latin typeface="나눔바른고딕" panose="020B0603020101020101" pitchFamily="50" charset="-127"/>
                <a:ea typeface="나눔바른고딕" panose="020B0603020101020101" pitchFamily="50" charset="-127"/>
              </a:rPr>
              <a:t>’에서</a:t>
            </a:r>
            <a:r>
              <a:rPr lang="ko-KR" altLang="en-US" sz="1200" dirty="0">
                <a:latin typeface="나눔바른고딕" panose="020B0603020101020101" pitchFamily="50" charset="-127"/>
                <a:ea typeface="나눔바른고딕" panose="020B0603020101020101" pitchFamily="50" charset="-127"/>
              </a:rPr>
              <a:t> </a:t>
            </a:r>
            <a:r>
              <a:rPr lang="en-US" altLang="ko-KR" sz="1200" dirty="0">
                <a:latin typeface="나눔바른고딕" panose="020B0603020101020101" pitchFamily="50" charset="-127"/>
                <a:ea typeface="나눔바른고딕" panose="020B0603020101020101" pitchFamily="50" charset="-127"/>
              </a:rPr>
              <a:t>Devices &amp; Processes </a:t>
            </a:r>
            <a:r>
              <a:rPr lang="ko-KR" altLang="en-US" sz="1200" dirty="0">
                <a:latin typeface="나눔바른고딕" panose="020B0603020101020101" pitchFamily="50" charset="-127"/>
                <a:ea typeface="나눔바른고딕" panose="020B0603020101020101" pitchFamily="50" charset="-127"/>
              </a:rPr>
              <a:t>분야 </a:t>
            </a:r>
            <a:r>
              <a:rPr lang="ko-KR" altLang="en-US" sz="1200" b="1" dirty="0">
                <a:latin typeface="나눔바른고딕" panose="020B0603020101020101" pitchFamily="50" charset="-127"/>
                <a:ea typeface="나눔바른고딕" panose="020B0603020101020101" pitchFamily="50" charset="-127"/>
              </a:rPr>
              <a:t>장려상</a:t>
            </a:r>
            <a:r>
              <a:rPr lang="ko-KR" altLang="en-US" sz="1200" dirty="0">
                <a:latin typeface="나눔바른고딕" panose="020B0603020101020101" pitchFamily="50" charset="-127"/>
                <a:ea typeface="나눔바른고딕" panose="020B0603020101020101" pitchFamily="50" charset="-127"/>
              </a:rPr>
              <a:t>을 </a:t>
            </a:r>
            <a:r>
              <a:rPr lang="ko-KR" altLang="en-US" sz="1200" b="1" dirty="0">
                <a:latin typeface="나눔바른고딕" panose="020B0603020101020101" pitchFamily="50" charset="-127"/>
                <a:ea typeface="나눔바른고딕" panose="020B0603020101020101" pitchFamily="50" charset="-127"/>
              </a:rPr>
              <a:t>수상</a:t>
            </a:r>
            <a:r>
              <a:rPr lang="ko-KR" altLang="en-US" sz="1200" dirty="0">
                <a:latin typeface="나눔바른고딕" panose="020B0603020101020101" pitchFamily="50" charset="-127"/>
                <a:ea typeface="나눔바른고딕" panose="020B0603020101020101" pitchFamily="50" charset="-127"/>
              </a:rPr>
              <a:t>했다</a:t>
            </a:r>
            <a:r>
              <a:rPr lang="en-US" altLang="ko-KR" sz="1200" dirty="0">
                <a:latin typeface="나눔바른고딕" panose="020B0603020101020101" pitchFamily="50" charset="-127"/>
                <a:ea typeface="나눔바른고딕" panose="020B0603020101020101" pitchFamily="50" charset="-127"/>
              </a:rPr>
              <a:t>.</a:t>
            </a:r>
          </a:p>
        </p:txBody>
      </p:sp>
      <p:cxnSp>
        <p:nvCxnSpPr>
          <p:cNvPr id="53" name="직선 연결선 52">
            <a:extLst>
              <a:ext uri="{FF2B5EF4-FFF2-40B4-BE49-F238E27FC236}">
                <a16:creationId xmlns:a16="http://schemas.microsoft.com/office/drawing/2014/main" id="{76676987-CC9D-48CE-B931-6AE111D36D89}"/>
              </a:ext>
            </a:extLst>
          </p:cNvPr>
          <p:cNvCxnSpPr>
            <a:cxnSpLocks/>
          </p:cNvCxnSpPr>
          <p:nvPr/>
        </p:nvCxnSpPr>
        <p:spPr>
          <a:xfrm>
            <a:off x="1840375" y="2847434"/>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3160AB7-8452-482C-A505-7F3A374FA411}"/>
              </a:ext>
            </a:extLst>
          </p:cNvPr>
          <p:cNvSpPr txBox="1"/>
          <p:nvPr/>
        </p:nvSpPr>
        <p:spPr>
          <a:xfrm>
            <a:off x="825480" y="7472680"/>
            <a:ext cx="10856451" cy="1177245"/>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수상 논문＂</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Selector-free IGZO 2T DRAM Array Using Interfacial Dipole and Asymmetric Capacitive Coupling</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＂에서는 차세대 인공지능 반도체 분야에서 널리 연구되는 산화물반도체 기반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2T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소자의 낮은 문턱 전압</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누설 전류 문제를 획기적으로 해결하는 방안을 제시하였다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연구에서는 계면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쌍극자층을</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활용한 문턱전압 조절 전략을 제안하고</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이와 함께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비대칭적인</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커패시티브</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커플링을 활용한 새로운 구동 방식을 통해 누설 전류를 효과적으로 차단하고 시스템 전력 소비를 최소화 하는 새로운 방법론을 개발하였다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46" name="TextBox 45">
            <a:extLst>
              <a:ext uri="{FF2B5EF4-FFF2-40B4-BE49-F238E27FC236}">
                <a16:creationId xmlns:a16="http://schemas.microsoft.com/office/drawing/2014/main" id="{39175F65-24B0-46DD-BAEF-5878AC36B6A4}"/>
              </a:ext>
            </a:extLst>
          </p:cNvPr>
          <p:cNvSpPr txBox="1"/>
          <p:nvPr/>
        </p:nvSpPr>
        <p:spPr>
          <a:xfrm>
            <a:off x="825479" y="8659458"/>
            <a:ext cx="10856451" cy="623248"/>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삼성전자가 주최하고 과학기술정보통신부</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중앙일보가 공동 후원하는 삼성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휴먼테크</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논문대상은 국내 최대 규모의 학술 논문상으로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1994</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년부터 과학기술 분야의 우수한 인재를 발굴</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육성하기 위해 매년 개최되고 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48" name="TextBox 47">
            <a:extLst>
              <a:ext uri="{FF2B5EF4-FFF2-40B4-BE49-F238E27FC236}">
                <a16:creationId xmlns:a16="http://schemas.microsoft.com/office/drawing/2014/main" id="{1102731E-E9FD-4B8D-9EF4-EBF38E16C276}"/>
              </a:ext>
            </a:extLst>
          </p:cNvPr>
          <p:cNvSpPr txBox="1"/>
          <p:nvPr/>
        </p:nvSpPr>
        <p:spPr>
          <a:xfrm>
            <a:off x="7681037" y="9638487"/>
            <a:ext cx="4171980"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Intelligent Semiconductor and Wearable Device  @POSTECH</a:t>
            </a:r>
          </a:p>
        </p:txBody>
      </p:sp>
      <p:grpSp>
        <p:nvGrpSpPr>
          <p:cNvPr id="22" name="그룹 21">
            <a:extLst>
              <a:ext uri="{FF2B5EF4-FFF2-40B4-BE49-F238E27FC236}">
                <a16:creationId xmlns:a16="http://schemas.microsoft.com/office/drawing/2014/main" id="{B831EAAB-8048-46BD-BCDD-F01FA4825EC1}"/>
              </a:ext>
            </a:extLst>
          </p:cNvPr>
          <p:cNvGrpSpPr/>
          <p:nvPr/>
        </p:nvGrpSpPr>
        <p:grpSpPr>
          <a:xfrm>
            <a:off x="948267" y="3140334"/>
            <a:ext cx="2299891" cy="3412808"/>
            <a:chOff x="695377" y="923893"/>
            <a:chExt cx="1896467" cy="2814167"/>
          </a:xfrm>
        </p:grpSpPr>
        <p:sp>
          <p:nvSpPr>
            <p:cNvPr id="23" name="TextBox 22">
              <a:extLst>
                <a:ext uri="{FF2B5EF4-FFF2-40B4-BE49-F238E27FC236}">
                  <a16:creationId xmlns:a16="http://schemas.microsoft.com/office/drawing/2014/main" id="{9938F3AC-3156-4861-BCB6-0EA1B9E15298}"/>
                </a:ext>
              </a:extLst>
            </p:cNvPr>
            <p:cNvSpPr txBox="1"/>
            <p:nvPr/>
          </p:nvSpPr>
          <p:spPr>
            <a:xfrm>
              <a:off x="731631" y="3484270"/>
              <a:ext cx="1823958" cy="253790"/>
            </a:xfrm>
            <a:prstGeom prst="rect">
              <a:avLst/>
            </a:prstGeom>
            <a:noFill/>
          </p:spPr>
          <p:txBody>
            <a:bodyPr wrap="square" rtlCol="0">
              <a:spAutoFit/>
            </a:bodyPr>
            <a:lstStyle/>
            <a:p>
              <a:pPr algn="ctr"/>
              <a:r>
                <a:rPr lang="ko-KR" altLang="en-US" sz="1400" b="1" dirty="0">
                  <a:latin typeface="나눔바른고딕" panose="020B0603020101020101" pitchFamily="34" charset="-127"/>
                  <a:ea typeface="나눔바른고딕" panose="020B0603020101020101" pitchFamily="34" charset="-127"/>
                </a:rPr>
                <a:t>성수원 </a:t>
              </a:r>
              <a:r>
                <a:rPr lang="en-US" altLang="ko-KR" sz="1400" b="1" dirty="0">
                  <a:latin typeface="나눔바른고딕" panose="020B0603020101020101" pitchFamily="34" charset="-127"/>
                  <a:ea typeface="나눔바른고딕" panose="020B0603020101020101" pitchFamily="34" charset="-127"/>
                </a:rPr>
                <a:t>(</a:t>
              </a:r>
              <a:r>
                <a:rPr lang="ko-KR" altLang="en-US" sz="1400" b="1" dirty="0">
                  <a:latin typeface="나눔바른고딕" panose="020B0603020101020101" pitchFamily="34" charset="-127"/>
                  <a:ea typeface="나눔바른고딕" panose="020B0603020101020101" pitchFamily="34" charset="-127"/>
                </a:rPr>
                <a:t>박사과정</a:t>
              </a:r>
              <a:r>
                <a:rPr lang="en-US" altLang="ko-KR" sz="1400" b="1" dirty="0">
                  <a:latin typeface="맑은 고딕" panose="020B0503020000020004" pitchFamily="50" charset="-127"/>
                  <a:ea typeface="맑은 고딕" panose="020B0503020000020004" pitchFamily="50" charset="-127"/>
                </a:rPr>
                <a:t>)</a:t>
              </a:r>
              <a:endParaRPr lang="ko-KR" altLang="en-US" sz="1400" b="1" dirty="0">
                <a:latin typeface="맑은 고딕" panose="020B0503020000020004" pitchFamily="50" charset="-127"/>
                <a:ea typeface="맑은 고딕" panose="020B0503020000020004" pitchFamily="50" charset="-127"/>
              </a:endParaRPr>
            </a:p>
          </p:txBody>
        </p:sp>
        <p:pic>
          <p:nvPicPr>
            <p:cNvPr id="24" name="그림 23">
              <a:extLst>
                <a:ext uri="{FF2B5EF4-FFF2-40B4-BE49-F238E27FC236}">
                  <a16:creationId xmlns:a16="http://schemas.microsoft.com/office/drawing/2014/main" id="{D175DA68-1266-4CC2-B3D0-9E7AA28B2E6C}"/>
                </a:ext>
              </a:extLst>
            </p:cNvPr>
            <p:cNvPicPr>
              <a:picLocks noChangeAspect="1"/>
            </p:cNvPicPr>
            <p:nvPr/>
          </p:nvPicPr>
          <p:blipFill rotWithShape="1">
            <a:blip r:embed="rId5"/>
            <a:srcRect b="11519"/>
            <a:stretch/>
          </p:blipFill>
          <p:spPr>
            <a:xfrm>
              <a:off x="695377" y="923893"/>
              <a:ext cx="1896467" cy="2418654"/>
            </a:xfrm>
            <a:prstGeom prst="rect">
              <a:avLst/>
            </a:prstGeom>
          </p:spPr>
        </p:pic>
      </p:grpSp>
      <p:pic>
        <p:nvPicPr>
          <p:cNvPr id="27" name="그림 26">
            <a:extLst>
              <a:ext uri="{FF2B5EF4-FFF2-40B4-BE49-F238E27FC236}">
                <a16:creationId xmlns:a16="http://schemas.microsoft.com/office/drawing/2014/main" id="{941B04A5-4464-4C97-96B2-CFB1AD55B94C}"/>
              </a:ext>
            </a:extLst>
          </p:cNvPr>
          <p:cNvPicPr>
            <a:picLocks noChangeAspect="1"/>
          </p:cNvPicPr>
          <p:nvPr/>
        </p:nvPicPr>
        <p:blipFill>
          <a:blip r:embed="rId6"/>
          <a:stretch>
            <a:fillRect/>
          </a:stretch>
        </p:blipFill>
        <p:spPr>
          <a:xfrm>
            <a:off x="5684410" y="3050473"/>
            <a:ext cx="6025482" cy="3567861"/>
          </a:xfrm>
          <a:prstGeom prst="rect">
            <a:avLst/>
          </a:prstGeom>
        </p:spPr>
      </p:pic>
      <p:grpSp>
        <p:nvGrpSpPr>
          <p:cNvPr id="28" name="그룹 27">
            <a:extLst>
              <a:ext uri="{FF2B5EF4-FFF2-40B4-BE49-F238E27FC236}">
                <a16:creationId xmlns:a16="http://schemas.microsoft.com/office/drawing/2014/main" id="{B8F01FEC-9834-4CCF-9081-86C0D6D152DA}"/>
              </a:ext>
            </a:extLst>
          </p:cNvPr>
          <p:cNvGrpSpPr/>
          <p:nvPr/>
        </p:nvGrpSpPr>
        <p:grpSpPr>
          <a:xfrm>
            <a:off x="3107115" y="3140335"/>
            <a:ext cx="2718341" cy="3409161"/>
            <a:chOff x="5331961" y="923893"/>
            <a:chExt cx="2241517" cy="2811160"/>
          </a:xfrm>
        </p:grpSpPr>
        <p:sp>
          <p:nvSpPr>
            <p:cNvPr id="30" name="TextBox 29">
              <a:extLst>
                <a:ext uri="{FF2B5EF4-FFF2-40B4-BE49-F238E27FC236}">
                  <a16:creationId xmlns:a16="http://schemas.microsoft.com/office/drawing/2014/main" id="{6B78D046-0BA4-411F-9BD2-DC470292886F}"/>
                </a:ext>
              </a:extLst>
            </p:cNvPr>
            <p:cNvSpPr txBox="1"/>
            <p:nvPr/>
          </p:nvSpPr>
          <p:spPr>
            <a:xfrm>
              <a:off x="5331961" y="3481263"/>
              <a:ext cx="2241517" cy="253790"/>
            </a:xfrm>
            <a:prstGeom prst="rect">
              <a:avLst/>
            </a:prstGeom>
            <a:noFill/>
          </p:spPr>
          <p:txBody>
            <a:bodyPr wrap="square" rtlCol="0">
              <a:spAutoFit/>
            </a:bodyPr>
            <a:lstStyle/>
            <a:p>
              <a:pPr algn="ctr"/>
              <a:r>
                <a:rPr lang="ko-KR" altLang="en-US" sz="1400" b="1" dirty="0">
                  <a:latin typeface="맑은 고딕" panose="020B0503020000020004" pitchFamily="50" charset="-127"/>
                  <a:ea typeface="맑은 고딕" panose="020B0503020000020004" pitchFamily="50" charset="-127"/>
                </a:rPr>
                <a:t> </a:t>
              </a:r>
              <a:r>
                <a:rPr lang="ko-KR" altLang="en-US" sz="1400" b="1" dirty="0" err="1">
                  <a:latin typeface="나눔바른고딕" panose="020B0603020101020101" pitchFamily="34" charset="-127"/>
                  <a:ea typeface="나눔바른고딕" panose="020B0603020101020101" pitchFamily="34" charset="-127"/>
                </a:rPr>
                <a:t>정윤영</a:t>
              </a:r>
              <a:r>
                <a:rPr lang="ko-KR" altLang="en-US" sz="1400" b="1" dirty="0">
                  <a:latin typeface="나눔바른고딕" panose="020B0603020101020101" pitchFamily="34" charset="-127"/>
                  <a:ea typeface="나눔바른고딕" panose="020B0603020101020101" pitchFamily="34" charset="-127"/>
                </a:rPr>
                <a:t> 교수</a:t>
              </a:r>
              <a:r>
                <a:rPr lang="en-US" altLang="ko-KR" sz="1400" b="1" dirty="0">
                  <a:latin typeface="나눔바른고딕" panose="020B0603020101020101" pitchFamily="34" charset="-127"/>
                  <a:ea typeface="나눔바른고딕" panose="020B0603020101020101" pitchFamily="34" charset="-127"/>
                </a:rPr>
                <a:t>(</a:t>
              </a:r>
              <a:r>
                <a:rPr lang="ko-KR" altLang="en-US" sz="1400" b="1" dirty="0">
                  <a:latin typeface="나눔바른고딕" panose="020B0603020101020101" pitchFamily="34" charset="-127"/>
                  <a:ea typeface="나눔바른고딕" panose="020B0603020101020101" pitchFamily="34" charset="-127"/>
                </a:rPr>
                <a:t>지도교수</a:t>
              </a:r>
              <a:r>
                <a:rPr lang="en-US" altLang="ko-KR" sz="1400" b="1" dirty="0">
                  <a:latin typeface="나눔바른고딕" panose="020B0603020101020101" pitchFamily="34" charset="-127"/>
                  <a:ea typeface="나눔바른고딕" panose="020B0603020101020101" pitchFamily="34" charset="-127"/>
                </a:rPr>
                <a:t>)</a:t>
              </a:r>
              <a:endParaRPr lang="ko-KR" altLang="en-US" sz="1400" b="1" dirty="0">
                <a:latin typeface="나눔바른고딕" panose="020B0603020101020101" pitchFamily="34" charset="-127"/>
                <a:ea typeface="나눔바른고딕" panose="020B0603020101020101" pitchFamily="34" charset="-127"/>
              </a:endParaRPr>
            </a:p>
          </p:txBody>
        </p:sp>
        <p:pic>
          <p:nvPicPr>
            <p:cNvPr id="31" name="Picture 2" descr="POSTECH 정윤영 교수팀, 의도적으로 결함 만들어 데이터 저장량 증가시키는 기술 개발 &lt; 대학/교육 &lt; 종합뉴스 &lt; 기사본문 -  대경일보">
              <a:extLst>
                <a:ext uri="{FF2B5EF4-FFF2-40B4-BE49-F238E27FC236}">
                  <a16:creationId xmlns:a16="http://schemas.microsoft.com/office/drawing/2014/main" id="{EE1DC94B-D58F-4905-8181-43B6B485729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7087" t="7184" r="10534"/>
            <a:stretch/>
          </p:blipFill>
          <p:spPr bwMode="auto">
            <a:xfrm>
              <a:off x="5504274" y="923893"/>
              <a:ext cx="1896889" cy="2418655"/>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8"/>
          <a:srcRect l="2870" t="14881" r="21780" b="51333"/>
          <a:stretch/>
        </p:blipFill>
        <p:spPr>
          <a:xfrm>
            <a:off x="1844199" y="-20389"/>
            <a:ext cx="10413389" cy="3940051"/>
          </a:xfrm>
          <a:prstGeom prst="rect">
            <a:avLst/>
          </a:prstGeom>
        </p:spPr>
      </p:pic>
    </p:spTree>
    <p:extLst>
      <p:ext uri="{BB962C8B-B14F-4D97-AF65-F5344CB8AC3E}">
        <p14:creationId xmlns:p14="http://schemas.microsoft.com/office/powerpoint/2010/main" val="2666979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2" y="1"/>
            <a:ext cx="12291021" cy="10263982"/>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3"/>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4"/>
          <a:srcRect l="13689" t="38891" r="22137" b="16176"/>
          <a:stretch/>
        </p:blipFill>
        <p:spPr>
          <a:xfrm>
            <a:off x="-19986" y="5579838"/>
            <a:ext cx="12291021" cy="5526076"/>
          </a:xfrm>
          <a:prstGeom prst="rect">
            <a:avLst/>
          </a:prstGeom>
        </p:spPr>
      </p:pic>
      <p:sp>
        <p:nvSpPr>
          <p:cNvPr id="50" name="TextBox 49">
            <a:extLst>
              <a:ext uri="{FF2B5EF4-FFF2-40B4-BE49-F238E27FC236}">
                <a16:creationId xmlns:a16="http://schemas.microsoft.com/office/drawing/2014/main" id="{B084F8D2-8281-41BE-9F66-A5422A874F63}"/>
              </a:ext>
            </a:extLst>
          </p:cNvPr>
          <p:cNvSpPr txBox="1"/>
          <p:nvPr/>
        </p:nvSpPr>
        <p:spPr>
          <a:xfrm>
            <a:off x="662210" y="6839899"/>
            <a:ext cx="11130355" cy="1177245"/>
          </a:xfrm>
          <a:prstGeom prst="rect">
            <a:avLst/>
          </a:prstGeom>
          <a:noFill/>
        </p:spPr>
        <p:txBody>
          <a:bodyPr wrap="square" rtlCol="0">
            <a:spAutoFit/>
          </a:bodyPr>
          <a:lstStyle/>
          <a:p>
            <a:pPr algn="just">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통합과정 이동섭 학생 </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논문지도 </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홍원빈 교수</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가 한국전자파학회에서 주최한 제 </a:t>
            </a:r>
            <a:r>
              <a:rPr lang="en-US" altLang="ko-KR" sz="1200" b="1" dirty="0">
                <a:latin typeface="나눔바른고딕" panose="020B0603020101020101" pitchFamily="50" charset="-127"/>
                <a:ea typeface="나눔바른고딕" panose="020B0603020101020101" pitchFamily="50" charset="-127"/>
              </a:rPr>
              <a:t>9</a:t>
            </a:r>
            <a:r>
              <a:rPr lang="ko-KR" altLang="en-US" sz="1200" b="1" dirty="0">
                <a:latin typeface="나눔바른고딕" panose="020B0603020101020101" pitchFamily="50" charset="-127"/>
                <a:ea typeface="나눔바른고딕" panose="020B0603020101020101" pitchFamily="50" charset="-127"/>
              </a:rPr>
              <a:t>회 “</a:t>
            </a:r>
            <a:r>
              <a:rPr lang="en-US" altLang="ko-KR" sz="1200" b="1" dirty="0">
                <a:latin typeface="나눔바른고딕" panose="020B0603020101020101" pitchFamily="50" charset="-127"/>
                <a:ea typeface="나눔바른고딕" panose="020B0603020101020101" pitchFamily="50" charset="-127"/>
              </a:rPr>
              <a:t>2024</a:t>
            </a:r>
            <a:r>
              <a:rPr lang="ko-KR" altLang="en-US" sz="1200" b="1" dirty="0">
                <a:latin typeface="나눔바른고딕" panose="020B0603020101020101" pitchFamily="50" charset="-127"/>
                <a:ea typeface="나눔바른고딕" panose="020B0603020101020101" pitchFamily="50" charset="-127"/>
              </a:rPr>
              <a:t>년 전자파측정 </a:t>
            </a:r>
            <a:r>
              <a:rPr lang="ko-KR" altLang="en-US" sz="1200" b="1" dirty="0" err="1">
                <a:latin typeface="나눔바른고딕" panose="020B0603020101020101" pitchFamily="50" charset="-127"/>
                <a:ea typeface="나눔바른고딕" panose="020B0603020101020101" pitchFamily="50" charset="-127"/>
              </a:rPr>
              <a:t>논문경진대회</a:t>
            </a:r>
            <a:r>
              <a:rPr lang="ko-KR" altLang="en-US" sz="1200" dirty="0" err="1">
                <a:latin typeface="나눔바른고딕" panose="020B0603020101020101" pitchFamily="50" charset="-127"/>
                <a:ea typeface="나눔바른고딕" panose="020B0603020101020101" pitchFamily="50" charset="-127"/>
              </a:rPr>
              <a:t>＂에서</a:t>
            </a:r>
            <a:r>
              <a:rPr lang="ko-KR" altLang="en-US" sz="1200" dirty="0">
                <a:latin typeface="나눔바른고딕" panose="020B0603020101020101" pitchFamily="50" charset="-127"/>
                <a:ea typeface="나눔바른고딕" panose="020B0603020101020101" pitchFamily="50" charset="-127"/>
              </a:rPr>
              <a:t> “</a:t>
            </a:r>
            <a:r>
              <a:rPr lang="en-US" altLang="ko-KR" sz="1200" dirty="0">
                <a:latin typeface="나눔바른고딕" panose="020B0603020101020101" pitchFamily="50" charset="-127"/>
                <a:ea typeface="나눔바른고딕" panose="020B0603020101020101" pitchFamily="50" charset="-127"/>
              </a:rPr>
              <a:t>FOWLP </a:t>
            </a:r>
            <a:r>
              <a:rPr lang="ko-KR" altLang="en-US" sz="1200" dirty="0">
                <a:latin typeface="나눔바른고딕" panose="020B0603020101020101" pitchFamily="50" charset="-127"/>
                <a:ea typeface="나눔바른고딕" panose="020B0603020101020101" pitchFamily="50" charset="-127"/>
              </a:rPr>
              <a:t>안테나 성능의 정밀 측정을 위한 새로운 다물리학 평가 척도 개발 </a:t>
            </a:r>
            <a:r>
              <a:rPr lang="en-US" altLang="ko-KR" sz="1200" dirty="0">
                <a:latin typeface="나눔바른고딕" panose="020B0603020101020101" pitchFamily="50" charset="-127"/>
                <a:ea typeface="나눔바른고딕" panose="020B0603020101020101" pitchFamily="50" charset="-127"/>
              </a:rPr>
              <a:t>: </a:t>
            </a:r>
            <a:r>
              <a:rPr lang="ko-KR" altLang="en-US" sz="1200" dirty="0">
                <a:latin typeface="나눔바른고딕" panose="020B0603020101020101" pitchFamily="50" charset="-127"/>
                <a:ea typeface="나눔바른고딕" panose="020B0603020101020101" pitchFamily="50" charset="-127"/>
              </a:rPr>
              <a:t>등가 손실 모델링</a:t>
            </a:r>
            <a:r>
              <a:rPr lang="en-US" altLang="ko-KR" sz="1200" dirty="0">
                <a:latin typeface="나눔바른고딕" panose="020B0603020101020101" pitchFamily="50" charset="-127"/>
                <a:ea typeface="나눔바른고딕" panose="020B0603020101020101" pitchFamily="50" charset="-127"/>
              </a:rPr>
              <a:t>, </a:t>
            </a:r>
            <a:r>
              <a:rPr lang="ko-KR" altLang="en-US" sz="1200" dirty="0">
                <a:latin typeface="나눔바른고딕" panose="020B0603020101020101" pitchFamily="50" charset="-127"/>
                <a:ea typeface="나눔바른고딕" panose="020B0603020101020101" pitchFamily="50" charset="-127"/>
              </a:rPr>
              <a:t>다이 시프트 허용 범위 및 열 분석 </a:t>
            </a:r>
            <a:r>
              <a:rPr lang="en-US" altLang="ko-KR" sz="1200" dirty="0">
                <a:latin typeface="나눔바른고딕" panose="020B0603020101020101" pitchFamily="50" charset="-127"/>
                <a:ea typeface="나눔바른고딕" panose="020B0603020101020101" pitchFamily="50" charset="-127"/>
              </a:rPr>
              <a:t>(Development of a Novel Multiphysics Evaluation Metric for Precise Measurement of FOWLP Antenna Performance : Equivalent Loss Modeling, Die Shift Tolerance, and Thermal Analysis) ” </a:t>
            </a:r>
            <a:r>
              <a:rPr lang="ko-KR" altLang="en-US" sz="1200" dirty="0">
                <a:latin typeface="나눔바른고딕" panose="020B0603020101020101" pitchFamily="50" charset="-127"/>
                <a:ea typeface="나눔바른고딕" panose="020B0603020101020101" pitchFamily="50" charset="-127"/>
              </a:rPr>
              <a:t>을 주제로 </a:t>
            </a:r>
            <a:r>
              <a:rPr lang="ko-KR" altLang="en-US" sz="1200" b="1" dirty="0">
                <a:latin typeface="나눔바른고딕" panose="020B0603020101020101" pitchFamily="50" charset="-127"/>
                <a:ea typeface="나눔바른고딕" panose="020B0603020101020101" pitchFamily="50" charset="-127"/>
              </a:rPr>
              <a:t>“</a:t>
            </a:r>
            <a:r>
              <a:rPr lang="ko-KR" altLang="en-US" sz="1200" b="1" dirty="0" err="1">
                <a:latin typeface="나눔바른고딕" panose="020B0603020101020101" pitchFamily="50" charset="-127"/>
                <a:ea typeface="나눔바른고딕" panose="020B0603020101020101" pitchFamily="50" charset="-127"/>
              </a:rPr>
              <a:t>최우수상”을</a:t>
            </a:r>
            <a:r>
              <a:rPr lang="ko-KR" altLang="en-US" sz="1200" b="1" dirty="0">
                <a:latin typeface="나눔바른고딕" panose="020B0603020101020101" pitchFamily="50" charset="-127"/>
                <a:ea typeface="나눔바른고딕" panose="020B0603020101020101" pitchFamily="50" charset="-127"/>
              </a:rPr>
              <a:t> 수상하였다</a:t>
            </a:r>
            <a:r>
              <a:rPr lang="en-US" altLang="ko-KR" sz="1200" b="1" dirty="0">
                <a:latin typeface="나눔바른고딕" panose="020B0603020101020101" pitchFamily="50" charset="-127"/>
                <a:ea typeface="나눔바른고딕" panose="020B0603020101020101" pitchFamily="50" charset="-127"/>
              </a:rPr>
              <a:t>.</a:t>
            </a:r>
          </a:p>
          <a:p>
            <a:pPr algn="just">
              <a:lnSpc>
                <a:spcPct val="150000"/>
              </a:lnSpc>
            </a:pPr>
            <a:endParaRPr lang="en-US" altLang="ko-KR" sz="1200" dirty="0">
              <a:latin typeface="나눔바른고딕" panose="020B0603020101020101" pitchFamily="50" charset="-127"/>
              <a:ea typeface="나눔바른고딕" panose="020B0603020101020101" pitchFamily="50" charset="-127"/>
            </a:endParaRPr>
          </a:p>
        </p:txBody>
      </p:sp>
      <p:sp>
        <p:nvSpPr>
          <p:cNvPr id="46" name="TextBox 45">
            <a:extLst>
              <a:ext uri="{FF2B5EF4-FFF2-40B4-BE49-F238E27FC236}">
                <a16:creationId xmlns:a16="http://schemas.microsoft.com/office/drawing/2014/main" id="{39175F65-24B0-46DD-BAEF-5878AC36B6A4}"/>
              </a:ext>
            </a:extLst>
          </p:cNvPr>
          <p:cNvSpPr txBox="1"/>
          <p:nvPr/>
        </p:nvSpPr>
        <p:spPr>
          <a:xfrm>
            <a:off x="662211" y="7892943"/>
            <a:ext cx="11130354" cy="623248"/>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전자파측정 논문경진대회는 국내 대학에서 전자파를 전공하는 학부생</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석</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박사과정 대학원생에게 전자파 관련 연구에 기본이 되는 전자파측정의 중요성을 인지시키고</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관련 측정 표준에 기초한 정확한 측정기술을 보급과 인재양성을 지원하기 위해 개최되었다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5"/>
          <a:srcRect l="2870" t="14881" r="21780" b="51333"/>
          <a:stretch/>
        </p:blipFill>
        <p:spPr>
          <a:xfrm>
            <a:off x="1739815" y="-20389"/>
            <a:ext cx="10517773" cy="3979546"/>
          </a:xfrm>
          <a:prstGeom prst="rect">
            <a:avLst/>
          </a:prstGeom>
        </p:spPr>
      </p:pic>
      <p:pic>
        <p:nvPicPr>
          <p:cNvPr id="21" name="Picture 2" descr="20190708_ProfessorWonbinHong_Pictures">
            <a:extLst>
              <a:ext uri="{FF2B5EF4-FFF2-40B4-BE49-F238E27FC236}">
                <a16:creationId xmlns:a16="http://schemas.microsoft.com/office/drawing/2014/main" id="{733D5212-2E6B-486D-80E0-87A0FBCFE13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96290" y="3168809"/>
            <a:ext cx="2214564" cy="286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그림 28">
            <a:extLst>
              <a:ext uri="{FF2B5EF4-FFF2-40B4-BE49-F238E27FC236}">
                <a16:creationId xmlns:a16="http://schemas.microsoft.com/office/drawing/2014/main" id="{8324194C-79F9-466C-8577-4847876EB8A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5360" y="3176070"/>
            <a:ext cx="2144784" cy="2859712"/>
          </a:xfrm>
          <a:prstGeom prst="rect">
            <a:avLst/>
          </a:prstGeom>
        </p:spPr>
      </p:pic>
      <p:pic>
        <p:nvPicPr>
          <p:cNvPr id="32" name="그림 31" descr="텍스트, 메뉴, 친필, 인쇄이(가) 표시된 사진&#10;&#10;자동 생성된 설명">
            <a:extLst>
              <a:ext uri="{FF2B5EF4-FFF2-40B4-BE49-F238E27FC236}">
                <a16:creationId xmlns:a16="http://schemas.microsoft.com/office/drawing/2014/main" id="{D16EA57E-ACD0-4049-A03A-B7FEE4F9190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9051" b="17450"/>
          <a:stretch/>
        </p:blipFill>
        <p:spPr>
          <a:xfrm>
            <a:off x="9642076" y="3168808"/>
            <a:ext cx="2194144" cy="2866974"/>
          </a:xfrm>
          <a:prstGeom prst="rect">
            <a:avLst/>
          </a:prstGeom>
        </p:spPr>
      </p:pic>
      <p:pic>
        <p:nvPicPr>
          <p:cNvPr id="33" name="그림 32">
            <a:extLst>
              <a:ext uri="{FF2B5EF4-FFF2-40B4-BE49-F238E27FC236}">
                <a16:creationId xmlns:a16="http://schemas.microsoft.com/office/drawing/2014/main" id="{20452579-7852-4E5F-AC0F-70A60D69C0D9}"/>
              </a:ext>
            </a:extLst>
          </p:cNvPr>
          <p:cNvPicPr>
            <a:picLocks noChangeAspect="1"/>
          </p:cNvPicPr>
          <p:nvPr/>
        </p:nvPicPr>
        <p:blipFill>
          <a:blip r:embed="rId9"/>
          <a:stretch>
            <a:fillRect/>
          </a:stretch>
        </p:blipFill>
        <p:spPr>
          <a:xfrm>
            <a:off x="2611365" y="3183939"/>
            <a:ext cx="2277614" cy="2851843"/>
          </a:xfrm>
          <a:prstGeom prst="rect">
            <a:avLst/>
          </a:prstGeom>
        </p:spPr>
      </p:pic>
      <p:pic>
        <p:nvPicPr>
          <p:cNvPr id="34" name="그림 33" descr="인간의 얼굴, 미소, 안경, 사람이(가) 표시된 사진&#10;&#10;자동 생성된 설명">
            <a:extLst>
              <a:ext uri="{FF2B5EF4-FFF2-40B4-BE49-F238E27FC236}">
                <a16:creationId xmlns:a16="http://schemas.microsoft.com/office/drawing/2014/main" id="{54420EE1-BF4C-4E16-B280-452F85F9B9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20200" y="3184051"/>
            <a:ext cx="2144785" cy="2877097"/>
          </a:xfrm>
          <a:prstGeom prst="rect">
            <a:avLst/>
          </a:prstGeom>
        </p:spPr>
      </p:pic>
      <p:sp>
        <p:nvSpPr>
          <p:cNvPr id="35" name="TextBox 34">
            <a:extLst>
              <a:ext uri="{FF2B5EF4-FFF2-40B4-BE49-F238E27FC236}">
                <a16:creationId xmlns:a16="http://schemas.microsoft.com/office/drawing/2014/main" id="{F5F05912-A1F2-48BA-BC02-0D9D4CED2562}"/>
              </a:ext>
            </a:extLst>
          </p:cNvPr>
          <p:cNvSpPr txBox="1"/>
          <p:nvPr/>
        </p:nvSpPr>
        <p:spPr>
          <a:xfrm>
            <a:off x="662210" y="6148755"/>
            <a:ext cx="1491083" cy="430887"/>
          </a:xfrm>
          <a:prstGeom prst="rect">
            <a:avLst/>
          </a:prstGeom>
          <a:noFill/>
        </p:spPr>
        <p:txBody>
          <a:bodyPr wrap="square" lIns="0" tIns="0" rIns="0" bIns="0" rtlCol="0">
            <a:spAutoFit/>
          </a:bodyPr>
          <a:lstStyle/>
          <a:p>
            <a:pPr algn="ctr"/>
            <a:r>
              <a:rPr lang="ko-KR" altLang="en-US" sz="1400" b="1" dirty="0">
                <a:latin typeface="나눔바른고딕" panose="020B0603020101020101" pitchFamily="50" charset="-127"/>
                <a:ea typeface="나눔바른고딕" panose="020B0603020101020101" pitchFamily="50" charset="-127"/>
              </a:rPr>
              <a:t>이동섭</a:t>
            </a:r>
            <a:endParaRPr lang="en-US" altLang="ko-KR" sz="1400" b="1" dirty="0">
              <a:latin typeface="나눔바른고딕" panose="020B0603020101020101" pitchFamily="50" charset="-127"/>
              <a:ea typeface="나눔바른고딕" panose="020B0603020101020101" pitchFamily="50" charset="-127"/>
            </a:endParaRPr>
          </a:p>
          <a:p>
            <a:pPr algn="ctr"/>
            <a:r>
              <a:rPr lang="en-US" altLang="ko-KR" sz="1400" b="1" dirty="0">
                <a:latin typeface="나눔바른고딕" panose="020B0603020101020101" pitchFamily="50" charset="-127"/>
                <a:ea typeface="나눔바른고딕" panose="020B0603020101020101" pitchFamily="50" charset="-127"/>
              </a:rPr>
              <a:t>(</a:t>
            </a:r>
            <a:r>
              <a:rPr lang="ko-KR" altLang="en-US" sz="1400" b="1" dirty="0">
                <a:latin typeface="나눔바른고딕" panose="020B0603020101020101" pitchFamily="50" charset="-127"/>
                <a:ea typeface="나눔바른고딕" panose="020B0603020101020101" pitchFamily="50" charset="-127"/>
              </a:rPr>
              <a:t>통합과정</a:t>
            </a:r>
            <a:r>
              <a:rPr lang="en-US" altLang="ko-KR" sz="1400" b="1" dirty="0">
                <a:latin typeface="나눔바른고딕" panose="020B0603020101020101" pitchFamily="50" charset="-127"/>
                <a:ea typeface="나눔바른고딕" panose="020B0603020101020101" pitchFamily="50" charset="-127"/>
              </a:rPr>
              <a:t>)</a:t>
            </a:r>
            <a:endParaRPr lang="ko-KR" altLang="en-US" sz="1400" b="1" dirty="0">
              <a:latin typeface="나눔바른고딕" panose="020B0603020101020101" pitchFamily="50" charset="-127"/>
              <a:ea typeface="나눔바른고딕" panose="020B0603020101020101" pitchFamily="50" charset="-127"/>
            </a:endParaRPr>
          </a:p>
        </p:txBody>
      </p:sp>
      <p:sp>
        <p:nvSpPr>
          <p:cNvPr id="36" name="TextBox 35">
            <a:extLst>
              <a:ext uri="{FF2B5EF4-FFF2-40B4-BE49-F238E27FC236}">
                <a16:creationId xmlns:a16="http://schemas.microsoft.com/office/drawing/2014/main" id="{B073C46F-13E1-4C0E-832B-2080063EF79B}"/>
              </a:ext>
            </a:extLst>
          </p:cNvPr>
          <p:cNvSpPr txBox="1"/>
          <p:nvPr/>
        </p:nvSpPr>
        <p:spPr>
          <a:xfrm>
            <a:off x="7375091" y="6221639"/>
            <a:ext cx="2056961" cy="215444"/>
          </a:xfrm>
          <a:prstGeom prst="rect">
            <a:avLst/>
          </a:prstGeom>
          <a:noFill/>
        </p:spPr>
        <p:txBody>
          <a:bodyPr wrap="square" lIns="0" tIns="0" rIns="0" bIns="0" rtlCol="0">
            <a:spAutoFit/>
          </a:bodyPr>
          <a:lstStyle/>
          <a:p>
            <a:pPr algn="ctr"/>
            <a:r>
              <a:rPr lang="ko-KR" altLang="en-US" sz="1400" b="1" dirty="0">
                <a:latin typeface="나눔바른고딕" panose="020B0603020101020101" pitchFamily="50" charset="-127"/>
                <a:ea typeface="나눔바른고딕" panose="020B0603020101020101" pitchFamily="50" charset="-127"/>
              </a:rPr>
              <a:t>홍원빈 교수 </a:t>
            </a:r>
            <a:r>
              <a:rPr lang="en-US" altLang="ko-KR" sz="1400" b="1" dirty="0">
                <a:latin typeface="나눔바른고딕" panose="020B0603020101020101" pitchFamily="50" charset="-127"/>
                <a:ea typeface="나눔바른고딕" panose="020B0603020101020101" pitchFamily="50" charset="-127"/>
              </a:rPr>
              <a:t>(</a:t>
            </a:r>
            <a:r>
              <a:rPr lang="ko-KR" altLang="en-US" sz="1400" b="1" dirty="0">
                <a:latin typeface="나눔바른고딕" panose="020B0603020101020101" pitchFamily="50" charset="-127"/>
                <a:ea typeface="나눔바른고딕" panose="020B0603020101020101" pitchFamily="50" charset="-127"/>
              </a:rPr>
              <a:t>지도교수</a:t>
            </a:r>
            <a:r>
              <a:rPr lang="en-US" altLang="ko-KR" sz="1400" b="1" dirty="0">
                <a:latin typeface="나눔바른고딕" panose="020B0603020101020101" pitchFamily="50" charset="-127"/>
                <a:ea typeface="나눔바른고딕" panose="020B0603020101020101" pitchFamily="50" charset="-127"/>
              </a:rPr>
              <a:t>)</a:t>
            </a:r>
            <a:endParaRPr lang="ko-KR" altLang="en-US" sz="1400" b="1" dirty="0">
              <a:latin typeface="나눔바른고딕" panose="020B0603020101020101" pitchFamily="50" charset="-127"/>
              <a:ea typeface="나눔바른고딕" panose="020B0603020101020101" pitchFamily="50" charset="-127"/>
            </a:endParaRPr>
          </a:p>
        </p:txBody>
      </p:sp>
      <p:sp>
        <p:nvSpPr>
          <p:cNvPr id="37" name="TextBox 36">
            <a:extLst>
              <a:ext uri="{FF2B5EF4-FFF2-40B4-BE49-F238E27FC236}">
                <a16:creationId xmlns:a16="http://schemas.microsoft.com/office/drawing/2014/main" id="{198694AA-70AF-467D-A7F7-2AC192B9A49B}"/>
              </a:ext>
            </a:extLst>
          </p:cNvPr>
          <p:cNvSpPr txBox="1"/>
          <p:nvPr/>
        </p:nvSpPr>
        <p:spPr>
          <a:xfrm>
            <a:off x="5347088" y="6221639"/>
            <a:ext cx="1534063" cy="215444"/>
          </a:xfrm>
          <a:prstGeom prst="rect">
            <a:avLst/>
          </a:prstGeom>
          <a:noFill/>
        </p:spPr>
        <p:txBody>
          <a:bodyPr wrap="square" lIns="0" tIns="0" rIns="0" bIns="0" rtlCol="0">
            <a:spAutoFit/>
          </a:bodyPr>
          <a:lstStyle/>
          <a:p>
            <a:pPr algn="ctr"/>
            <a:r>
              <a:rPr lang="ko-KR" altLang="en-US" sz="1400" b="1" dirty="0" err="1">
                <a:latin typeface="나눔바른고딕" panose="020B0603020101020101" pitchFamily="50" charset="-127"/>
                <a:ea typeface="나눔바른고딕" panose="020B0603020101020101" pitchFamily="50" charset="-127"/>
              </a:rPr>
              <a:t>송호진</a:t>
            </a:r>
            <a:r>
              <a:rPr lang="ko-KR" altLang="en-US" sz="1400" b="1" dirty="0">
                <a:latin typeface="나눔바른고딕" panose="020B0603020101020101" pitchFamily="50" charset="-127"/>
                <a:ea typeface="나눔바른고딕" panose="020B0603020101020101" pitchFamily="50" charset="-127"/>
              </a:rPr>
              <a:t> 교수</a:t>
            </a:r>
            <a:endParaRPr lang="en-US" altLang="ko-KR" sz="1400" b="1" dirty="0">
              <a:latin typeface="나눔바른고딕" panose="020B0603020101020101" pitchFamily="50" charset="-127"/>
              <a:ea typeface="나눔바른고딕" panose="020B0603020101020101" pitchFamily="50" charset="-127"/>
            </a:endParaRPr>
          </a:p>
        </p:txBody>
      </p:sp>
      <p:sp>
        <p:nvSpPr>
          <p:cNvPr id="39" name="TextBox 38">
            <a:extLst>
              <a:ext uri="{FF2B5EF4-FFF2-40B4-BE49-F238E27FC236}">
                <a16:creationId xmlns:a16="http://schemas.microsoft.com/office/drawing/2014/main" id="{285B17FD-5FD3-4431-8E0C-737BB8862763}"/>
              </a:ext>
            </a:extLst>
          </p:cNvPr>
          <p:cNvSpPr txBox="1"/>
          <p:nvPr/>
        </p:nvSpPr>
        <p:spPr>
          <a:xfrm>
            <a:off x="3035350" y="6133180"/>
            <a:ext cx="1491083" cy="430887"/>
          </a:xfrm>
          <a:prstGeom prst="rect">
            <a:avLst/>
          </a:prstGeom>
          <a:noFill/>
        </p:spPr>
        <p:txBody>
          <a:bodyPr wrap="square" lIns="0" tIns="0" rIns="0" bIns="0" rtlCol="0">
            <a:spAutoFit/>
          </a:bodyPr>
          <a:lstStyle/>
          <a:p>
            <a:pPr algn="ctr"/>
            <a:r>
              <a:rPr lang="en-US" altLang="ko-KR" sz="1400" b="1" dirty="0" err="1">
                <a:latin typeface="나눔바른고딕" panose="020B0603020101020101" pitchFamily="50" charset="-127"/>
                <a:ea typeface="나눔바른고딕" panose="020B0603020101020101" pitchFamily="50" charset="-127"/>
              </a:rPr>
              <a:t>Sirous</a:t>
            </a:r>
            <a:r>
              <a:rPr lang="ko-KR" altLang="en-US" sz="1400" b="1" dirty="0">
                <a:latin typeface="나눔바른고딕" panose="020B0603020101020101" pitchFamily="50" charset="-127"/>
                <a:ea typeface="나눔바른고딕" panose="020B0603020101020101" pitchFamily="50" charset="-127"/>
              </a:rPr>
              <a:t> </a:t>
            </a:r>
            <a:r>
              <a:rPr lang="en-US" altLang="ko-KR" sz="1400" b="1" dirty="0" err="1">
                <a:latin typeface="나눔바른고딕" panose="020B0603020101020101" pitchFamily="50" charset="-127"/>
                <a:ea typeface="나눔바른고딕" panose="020B0603020101020101" pitchFamily="50" charset="-127"/>
              </a:rPr>
              <a:t>Bahrami</a:t>
            </a:r>
            <a:endParaRPr lang="en-US" altLang="ko-KR" sz="1400" b="1" dirty="0">
              <a:latin typeface="나눔바른고딕" panose="020B0603020101020101" pitchFamily="50" charset="-127"/>
              <a:ea typeface="나눔바른고딕" panose="020B0603020101020101" pitchFamily="50" charset="-127"/>
            </a:endParaRPr>
          </a:p>
          <a:p>
            <a:pPr algn="ctr"/>
            <a:r>
              <a:rPr lang="en-US" altLang="ko-KR" sz="1400" b="1" dirty="0">
                <a:latin typeface="나눔바른고딕" panose="020B0603020101020101" pitchFamily="50" charset="-127"/>
                <a:ea typeface="나눔바른고딕" panose="020B0603020101020101" pitchFamily="50" charset="-127"/>
              </a:rPr>
              <a:t>(Post </a:t>
            </a:r>
            <a:r>
              <a:rPr lang="en-US" altLang="ko-KR" sz="1400" b="1" dirty="0" err="1">
                <a:latin typeface="나눔바른고딕" panose="020B0603020101020101" pitchFamily="50" charset="-127"/>
                <a:ea typeface="나눔바른고딕" panose="020B0603020101020101" pitchFamily="50" charset="-127"/>
              </a:rPr>
              <a:t>Ph.D</a:t>
            </a:r>
            <a:r>
              <a:rPr lang="en-US" altLang="ko-KR" sz="1400" b="1" dirty="0">
                <a:latin typeface="나눔바른고딕" panose="020B0603020101020101" pitchFamily="50" charset="-127"/>
                <a:ea typeface="나눔바른고딕" panose="020B0603020101020101" pitchFamily="50" charset="-127"/>
              </a:rPr>
              <a:t>)</a:t>
            </a:r>
            <a:endParaRPr lang="ko-KR" altLang="en-US" sz="1400" b="1" dirty="0">
              <a:latin typeface="나눔바른고딕" panose="020B0603020101020101" pitchFamily="50" charset="-127"/>
              <a:ea typeface="나눔바른고딕" panose="020B0603020101020101" pitchFamily="50" charset="-127"/>
            </a:endParaRPr>
          </a:p>
        </p:txBody>
      </p:sp>
      <p:sp>
        <p:nvSpPr>
          <p:cNvPr id="40" name="TextBox 39">
            <a:extLst>
              <a:ext uri="{FF2B5EF4-FFF2-40B4-BE49-F238E27FC236}">
                <a16:creationId xmlns:a16="http://schemas.microsoft.com/office/drawing/2014/main" id="{6A06C6DD-645B-4E2E-BD29-4A886204080E}"/>
              </a:ext>
            </a:extLst>
          </p:cNvPr>
          <p:cNvSpPr txBox="1"/>
          <p:nvPr/>
        </p:nvSpPr>
        <p:spPr>
          <a:xfrm>
            <a:off x="662210" y="8704442"/>
            <a:ext cx="11130354" cy="900246"/>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논문은 열역학</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전자기학</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나노기술을 바탕으로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Fan-out Wafer-Level Package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안테나 성능의 정밀 측정을 위한 새로운 다물리학 평가 척도를 제안하며</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5G/6G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통신</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레이더</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센싱 반도체 분야 및 무선 통신 시스템 응용분야에 활용할 수 있는 미래 응용기술을 선보였다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연구는 신규성</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우수성</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전파</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열역학</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기계 및 반도체 공학을 아우르는 학문적 특수성이 높이 평가되어 최우수상에 선정되었다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20" name="TextBox 19">
            <a:extLst>
              <a:ext uri="{FF2B5EF4-FFF2-40B4-BE49-F238E27FC236}">
                <a16:creationId xmlns:a16="http://schemas.microsoft.com/office/drawing/2014/main" id="{2CF835D8-6356-41F3-AC40-3BF68CDAA748}"/>
              </a:ext>
            </a:extLst>
          </p:cNvPr>
          <p:cNvSpPr txBox="1"/>
          <p:nvPr/>
        </p:nvSpPr>
        <p:spPr>
          <a:xfrm>
            <a:off x="2766029" y="1749171"/>
            <a:ext cx="6584811"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이동섭 </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통합과정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en-US" altLang="ko-KR"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 </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84037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FE1CDF2-CB3A-4137-ACE2-DB8F8B37C12C}"/>
              </a:ext>
            </a:extLst>
          </p:cNvPr>
          <p:cNvSpPr txBox="1"/>
          <p:nvPr/>
        </p:nvSpPr>
        <p:spPr>
          <a:xfrm>
            <a:off x="1507832" y="2206202"/>
            <a:ext cx="8556977" cy="369332"/>
          </a:xfrm>
          <a:prstGeom prst="rect">
            <a:avLst/>
          </a:prstGeom>
          <a:noFill/>
        </p:spPr>
        <p:txBody>
          <a:bodyPr wrap="square" rtlCol="0">
            <a:spAutoFit/>
          </a:bodyPr>
          <a:lstStyle/>
          <a:p>
            <a:pPr algn="ctr"/>
            <a:r>
              <a:rPr lang="ko-KR" altLang="en-US" b="1" dirty="0">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한국전자파학회 제 </a:t>
            </a:r>
            <a:r>
              <a:rPr lang="en-US" altLang="ko-KR" b="1" dirty="0">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9</a:t>
            </a:r>
            <a:r>
              <a:rPr lang="ko-KR" altLang="en-US" b="1" dirty="0">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회 전자파측정 논문경진대회 </a:t>
            </a:r>
            <a:r>
              <a:rPr lang="en-US" altLang="ko-KR"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a:t>
            </a:r>
            <a:r>
              <a:rPr lang="ko-KR" altLang="en-US"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최우수상</a:t>
            </a:r>
            <a:r>
              <a:rPr lang="en-US" altLang="ko-KR"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a:t>
            </a:r>
            <a:r>
              <a:rPr lang="ko-KR" altLang="en-US"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수상</a:t>
            </a:r>
          </a:p>
        </p:txBody>
      </p:sp>
      <p:cxnSp>
        <p:nvCxnSpPr>
          <p:cNvPr id="42" name="직선 연결선 41">
            <a:extLst>
              <a:ext uri="{FF2B5EF4-FFF2-40B4-BE49-F238E27FC236}">
                <a16:creationId xmlns:a16="http://schemas.microsoft.com/office/drawing/2014/main" id="{92180FAD-16A2-4C76-8C0F-922ECF98806D}"/>
              </a:ext>
            </a:extLst>
          </p:cNvPr>
          <p:cNvCxnSpPr>
            <a:cxnSpLocks/>
          </p:cNvCxnSpPr>
          <p:nvPr/>
        </p:nvCxnSpPr>
        <p:spPr>
          <a:xfrm>
            <a:off x="1840375" y="2781723"/>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0BE09474-E608-4188-ADAD-348894EFB0F7}"/>
              </a:ext>
            </a:extLst>
          </p:cNvPr>
          <p:cNvSpPr txBox="1"/>
          <p:nvPr/>
        </p:nvSpPr>
        <p:spPr>
          <a:xfrm>
            <a:off x="7296290" y="10021619"/>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Microwave, Antenna, Device and Systems (MADs LAB) @POSTECH</a:t>
            </a:r>
          </a:p>
        </p:txBody>
      </p:sp>
    </p:spTree>
    <p:extLst>
      <p:ext uri="{BB962C8B-B14F-4D97-AF65-F5344CB8AC3E}">
        <p14:creationId xmlns:p14="http://schemas.microsoft.com/office/powerpoint/2010/main" val="4041251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2" y="1"/>
            <a:ext cx="12291021" cy="10263982"/>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3"/>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4"/>
          <a:srcRect l="13689" t="38891" r="22137" b="16176"/>
          <a:stretch/>
        </p:blipFill>
        <p:spPr>
          <a:xfrm>
            <a:off x="-19986" y="5793232"/>
            <a:ext cx="12291021" cy="4470751"/>
          </a:xfrm>
          <a:prstGeom prst="rect">
            <a:avLst/>
          </a:prstGeom>
        </p:spPr>
      </p:pic>
      <p:sp>
        <p:nvSpPr>
          <p:cNvPr id="20" name="TextBox 19">
            <a:extLst>
              <a:ext uri="{FF2B5EF4-FFF2-40B4-BE49-F238E27FC236}">
                <a16:creationId xmlns:a16="http://schemas.microsoft.com/office/drawing/2014/main" id="{2CF835D8-6356-41F3-AC40-3BF68CDAA748}"/>
              </a:ext>
            </a:extLst>
          </p:cNvPr>
          <p:cNvSpPr txBox="1"/>
          <p:nvPr/>
        </p:nvSpPr>
        <p:spPr>
          <a:xfrm>
            <a:off x="2766029" y="1749171"/>
            <a:ext cx="6584811"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성수원 </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박사과정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en-US" altLang="ko-KR"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 </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84037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FE1CDF2-CB3A-4137-ACE2-DB8F8B37C12C}"/>
              </a:ext>
            </a:extLst>
          </p:cNvPr>
          <p:cNvSpPr txBox="1"/>
          <p:nvPr/>
        </p:nvSpPr>
        <p:spPr>
          <a:xfrm>
            <a:off x="1507832" y="2206202"/>
            <a:ext cx="8556977" cy="369332"/>
          </a:xfrm>
          <a:prstGeom prst="rect">
            <a:avLst/>
          </a:prstGeom>
          <a:noFill/>
        </p:spPr>
        <p:txBody>
          <a:bodyPr wrap="square" rtlCol="0">
            <a:spAutoFit/>
          </a:bodyPr>
          <a:lstStyle/>
          <a:p>
            <a:pPr algn="ctr"/>
            <a:r>
              <a:rPr lang="en-US" altLang="ko-KR"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a:t>
            </a:r>
            <a:r>
              <a:rPr lang="ko-KR" altLang="en-US" b="1" dirty="0" err="1">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휴먼테크논문대상</a:t>
            </a:r>
            <a:r>
              <a:rPr lang="ko-KR" altLang="en-US"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장려상 </a:t>
            </a:r>
            <a:r>
              <a:rPr lang="en-US" altLang="ko-KR"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(Devices &amp; Processes) ” </a:t>
            </a:r>
            <a:r>
              <a:rPr lang="ko-KR" altLang="en-US"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수상</a:t>
            </a:r>
          </a:p>
        </p:txBody>
      </p:sp>
      <p:sp>
        <p:nvSpPr>
          <p:cNvPr id="50" name="TextBox 49">
            <a:extLst>
              <a:ext uri="{FF2B5EF4-FFF2-40B4-BE49-F238E27FC236}">
                <a16:creationId xmlns:a16="http://schemas.microsoft.com/office/drawing/2014/main" id="{B084F8D2-8281-41BE-9F66-A5422A874F63}"/>
              </a:ext>
            </a:extLst>
          </p:cNvPr>
          <p:cNvSpPr txBox="1"/>
          <p:nvPr/>
        </p:nvSpPr>
        <p:spPr>
          <a:xfrm>
            <a:off x="825480" y="6839899"/>
            <a:ext cx="11225496" cy="623248"/>
          </a:xfrm>
          <a:prstGeom prst="rect">
            <a:avLst/>
          </a:prstGeom>
          <a:noFill/>
        </p:spPr>
        <p:txBody>
          <a:bodyPr wrap="square" rtlCol="0">
            <a:spAutoFit/>
          </a:bodyPr>
          <a:lstStyle/>
          <a:p>
            <a:pPr>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박사과정 성수원 학생</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공저자</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박성민</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하태준</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조현영</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지도교수</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err="1">
                <a:latin typeface="나눔바른고딕" panose="020B0603020101020101" pitchFamily="50" charset="-127"/>
                <a:ea typeface="나눔바른고딕" panose="020B0603020101020101" pitchFamily="50" charset="-127"/>
              </a:rPr>
              <a:t>정윤영</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이 삼성전자 주최 ‘</a:t>
            </a:r>
            <a:r>
              <a:rPr lang="ko-KR" altLang="en-US" sz="1200" b="1" dirty="0">
                <a:latin typeface="나눔바른고딕" panose="020B0603020101020101" pitchFamily="50" charset="-127"/>
                <a:ea typeface="나눔바른고딕" panose="020B0603020101020101" pitchFamily="50" charset="-127"/>
              </a:rPr>
              <a:t>제</a:t>
            </a:r>
            <a:r>
              <a:rPr lang="en-US" altLang="ko-KR" sz="1200" b="1" dirty="0">
                <a:latin typeface="나눔바른고딕" panose="020B0603020101020101" pitchFamily="50" charset="-127"/>
                <a:ea typeface="나눔바른고딕" panose="020B0603020101020101" pitchFamily="50" charset="-127"/>
              </a:rPr>
              <a:t>30</a:t>
            </a:r>
            <a:r>
              <a:rPr lang="ko-KR" altLang="en-US" sz="1200" b="1" dirty="0">
                <a:latin typeface="나눔바른고딕" panose="020B0603020101020101" pitchFamily="50" charset="-127"/>
                <a:ea typeface="나눔바른고딕" panose="020B0603020101020101" pitchFamily="50" charset="-127"/>
              </a:rPr>
              <a:t>회 </a:t>
            </a:r>
            <a:r>
              <a:rPr lang="ko-KR" altLang="en-US" sz="1200" b="1" dirty="0" err="1">
                <a:latin typeface="나눔바른고딕" panose="020B0603020101020101" pitchFamily="50" charset="-127"/>
                <a:ea typeface="나눔바른고딕" panose="020B0603020101020101" pitchFamily="50" charset="-127"/>
              </a:rPr>
              <a:t>휴먼테크논문대상</a:t>
            </a:r>
            <a:r>
              <a:rPr lang="ko-KR" altLang="en-US" sz="1200" dirty="0" err="1">
                <a:latin typeface="나눔바른고딕" panose="020B0603020101020101" pitchFamily="50" charset="-127"/>
                <a:ea typeface="나눔바른고딕" panose="020B0603020101020101" pitchFamily="50" charset="-127"/>
              </a:rPr>
              <a:t>’에서</a:t>
            </a:r>
            <a:r>
              <a:rPr lang="ko-KR" altLang="en-US" sz="1200" dirty="0">
                <a:latin typeface="나눔바른고딕" panose="020B0603020101020101" pitchFamily="50" charset="-127"/>
                <a:ea typeface="나눔바른고딕" panose="020B0603020101020101" pitchFamily="50" charset="-127"/>
              </a:rPr>
              <a:t> </a:t>
            </a:r>
            <a:r>
              <a:rPr lang="en-US" altLang="ko-KR" sz="1200" dirty="0">
                <a:latin typeface="나눔바른고딕" panose="020B0603020101020101" pitchFamily="50" charset="-127"/>
                <a:ea typeface="나눔바른고딕" panose="020B0603020101020101" pitchFamily="50" charset="-127"/>
              </a:rPr>
              <a:t>Devices &amp; Processes </a:t>
            </a:r>
            <a:r>
              <a:rPr lang="ko-KR" altLang="en-US" sz="1200" dirty="0">
                <a:latin typeface="나눔바른고딕" panose="020B0603020101020101" pitchFamily="50" charset="-127"/>
                <a:ea typeface="나눔바른고딕" panose="020B0603020101020101" pitchFamily="50" charset="-127"/>
              </a:rPr>
              <a:t>분야 </a:t>
            </a:r>
            <a:r>
              <a:rPr lang="ko-KR" altLang="en-US" sz="1200" b="1" dirty="0">
                <a:latin typeface="나눔바른고딕" panose="020B0603020101020101" pitchFamily="50" charset="-127"/>
                <a:ea typeface="나눔바른고딕" panose="020B0603020101020101" pitchFamily="50" charset="-127"/>
              </a:rPr>
              <a:t>장려상</a:t>
            </a:r>
            <a:r>
              <a:rPr lang="ko-KR" altLang="en-US" sz="1200" dirty="0">
                <a:latin typeface="나눔바른고딕" panose="020B0603020101020101" pitchFamily="50" charset="-127"/>
                <a:ea typeface="나눔바른고딕" panose="020B0603020101020101" pitchFamily="50" charset="-127"/>
              </a:rPr>
              <a:t>을 </a:t>
            </a:r>
            <a:r>
              <a:rPr lang="ko-KR" altLang="en-US" sz="1200" b="1" dirty="0">
                <a:latin typeface="나눔바른고딕" panose="020B0603020101020101" pitchFamily="50" charset="-127"/>
                <a:ea typeface="나눔바른고딕" panose="020B0603020101020101" pitchFamily="50" charset="-127"/>
              </a:rPr>
              <a:t>수상</a:t>
            </a:r>
            <a:r>
              <a:rPr lang="ko-KR" altLang="en-US" sz="1200" dirty="0">
                <a:latin typeface="나눔바른고딕" panose="020B0603020101020101" pitchFamily="50" charset="-127"/>
                <a:ea typeface="나눔바른고딕" panose="020B0603020101020101" pitchFamily="50" charset="-127"/>
              </a:rPr>
              <a:t>했다</a:t>
            </a:r>
            <a:r>
              <a:rPr lang="en-US" altLang="ko-KR" sz="1200" dirty="0">
                <a:latin typeface="나눔바른고딕" panose="020B0603020101020101" pitchFamily="50" charset="-127"/>
                <a:ea typeface="나눔바른고딕" panose="020B0603020101020101" pitchFamily="50" charset="-127"/>
              </a:rPr>
              <a:t>.</a:t>
            </a:r>
          </a:p>
        </p:txBody>
      </p:sp>
      <p:cxnSp>
        <p:nvCxnSpPr>
          <p:cNvPr id="53" name="직선 연결선 52">
            <a:extLst>
              <a:ext uri="{FF2B5EF4-FFF2-40B4-BE49-F238E27FC236}">
                <a16:creationId xmlns:a16="http://schemas.microsoft.com/office/drawing/2014/main" id="{76676987-CC9D-48CE-B931-6AE111D36D89}"/>
              </a:ext>
            </a:extLst>
          </p:cNvPr>
          <p:cNvCxnSpPr>
            <a:cxnSpLocks/>
          </p:cNvCxnSpPr>
          <p:nvPr/>
        </p:nvCxnSpPr>
        <p:spPr>
          <a:xfrm>
            <a:off x="1840375" y="2847434"/>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3160AB7-8452-482C-A505-7F3A374FA411}"/>
              </a:ext>
            </a:extLst>
          </p:cNvPr>
          <p:cNvSpPr txBox="1"/>
          <p:nvPr/>
        </p:nvSpPr>
        <p:spPr>
          <a:xfrm>
            <a:off x="825480" y="7472680"/>
            <a:ext cx="10856451" cy="1177245"/>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수상 논문＂</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Selector-free IGZO 2T DRAM Array Using Interfacial Dipole and Asymmetric Capacitive Coupling</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＂에서는 차세대 인공지능 반도체 분야에서 널리 연구되는 산화물반도체 기반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2T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소자의 낮은 문턱 전압</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누설 전류 문제를 획기적으로 해결하는 방안을 제시하였다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연구에서는 계면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쌍극자층을</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활용한 문턱전압 조절 전략을 제안하고</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이와 함께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비대칭적인</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커패시티브</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커플링을 활용한 새로운 구동 방식을 통해 누설 전류를 효과적으로 차단하고 시스템 전력 소비를 최소화 하는 새로운 방법론을 개발하였다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46" name="TextBox 45">
            <a:extLst>
              <a:ext uri="{FF2B5EF4-FFF2-40B4-BE49-F238E27FC236}">
                <a16:creationId xmlns:a16="http://schemas.microsoft.com/office/drawing/2014/main" id="{39175F65-24B0-46DD-BAEF-5878AC36B6A4}"/>
              </a:ext>
            </a:extLst>
          </p:cNvPr>
          <p:cNvSpPr txBox="1"/>
          <p:nvPr/>
        </p:nvSpPr>
        <p:spPr>
          <a:xfrm>
            <a:off x="825479" y="8659458"/>
            <a:ext cx="10856451" cy="623248"/>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삼성전자가 주최하고 과학기술정보통신부</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중앙일보가 공동 후원하는 삼성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휴먼테크</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논문대상은 국내 최대 규모의 학술 논문상으로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1994</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년부터 과학기술 분야의 우수한 인재를 발굴</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육성하기 위해 매년 개최되고 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48" name="TextBox 47">
            <a:extLst>
              <a:ext uri="{FF2B5EF4-FFF2-40B4-BE49-F238E27FC236}">
                <a16:creationId xmlns:a16="http://schemas.microsoft.com/office/drawing/2014/main" id="{1102731E-E9FD-4B8D-9EF4-EBF38E16C276}"/>
              </a:ext>
            </a:extLst>
          </p:cNvPr>
          <p:cNvSpPr txBox="1"/>
          <p:nvPr/>
        </p:nvSpPr>
        <p:spPr>
          <a:xfrm>
            <a:off x="7681037" y="9638487"/>
            <a:ext cx="4171980"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Intelligent Semiconductor and Wearable Device  @POSTECH</a:t>
            </a:r>
          </a:p>
        </p:txBody>
      </p:sp>
      <p:grpSp>
        <p:nvGrpSpPr>
          <p:cNvPr id="22" name="그룹 21">
            <a:extLst>
              <a:ext uri="{FF2B5EF4-FFF2-40B4-BE49-F238E27FC236}">
                <a16:creationId xmlns:a16="http://schemas.microsoft.com/office/drawing/2014/main" id="{B831EAAB-8048-46BD-BCDD-F01FA4825EC1}"/>
              </a:ext>
            </a:extLst>
          </p:cNvPr>
          <p:cNvGrpSpPr/>
          <p:nvPr/>
        </p:nvGrpSpPr>
        <p:grpSpPr>
          <a:xfrm>
            <a:off x="948267" y="3140334"/>
            <a:ext cx="2299891" cy="3412808"/>
            <a:chOff x="695377" y="923893"/>
            <a:chExt cx="1896467" cy="2814167"/>
          </a:xfrm>
        </p:grpSpPr>
        <p:sp>
          <p:nvSpPr>
            <p:cNvPr id="23" name="TextBox 22">
              <a:extLst>
                <a:ext uri="{FF2B5EF4-FFF2-40B4-BE49-F238E27FC236}">
                  <a16:creationId xmlns:a16="http://schemas.microsoft.com/office/drawing/2014/main" id="{9938F3AC-3156-4861-BCB6-0EA1B9E15298}"/>
                </a:ext>
              </a:extLst>
            </p:cNvPr>
            <p:cNvSpPr txBox="1"/>
            <p:nvPr/>
          </p:nvSpPr>
          <p:spPr>
            <a:xfrm>
              <a:off x="731631" y="3484270"/>
              <a:ext cx="1823958" cy="253790"/>
            </a:xfrm>
            <a:prstGeom prst="rect">
              <a:avLst/>
            </a:prstGeom>
            <a:noFill/>
          </p:spPr>
          <p:txBody>
            <a:bodyPr wrap="square" rtlCol="0">
              <a:spAutoFit/>
            </a:bodyPr>
            <a:lstStyle/>
            <a:p>
              <a:pPr algn="ctr"/>
              <a:r>
                <a:rPr lang="ko-KR" altLang="en-US" sz="1400" b="1" dirty="0">
                  <a:latin typeface="나눔바른고딕" panose="020B0603020101020101" pitchFamily="34" charset="-127"/>
                  <a:ea typeface="나눔바른고딕" panose="020B0603020101020101" pitchFamily="34" charset="-127"/>
                </a:rPr>
                <a:t>성수원 </a:t>
              </a:r>
              <a:r>
                <a:rPr lang="en-US" altLang="ko-KR" sz="1400" b="1" dirty="0">
                  <a:latin typeface="나눔바른고딕" panose="020B0603020101020101" pitchFamily="34" charset="-127"/>
                  <a:ea typeface="나눔바른고딕" panose="020B0603020101020101" pitchFamily="34" charset="-127"/>
                </a:rPr>
                <a:t>(</a:t>
              </a:r>
              <a:r>
                <a:rPr lang="ko-KR" altLang="en-US" sz="1400" b="1" dirty="0">
                  <a:latin typeface="나눔바른고딕" panose="020B0603020101020101" pitchFamily="34" charset="-127"/>
                  <a:ea typeface="나눔바른고딕" panose="020B0603020101020101" pitchFamily="34" charset="-127"/>
                </a:rPr>
                <a:t>박사과정</a:t>
              </a:r>
              <a:r>
                <a:rPr lang="en-US" altLang="ko-KR" sz="1400" b="1" dirty="0">
                  <a:latin typeface="맑은 고딕" panose="020B0503020000020004" pitchFamily="50" charset="-127"/>
                  <a:ea typeface="맑은 고딕" panose="020B0503020000020004" pitchFamily="50" charset="-127"/>
                </a:rPr>
                <a:t>)</a:t>
              </a:r>
              <a:endParaRPr lang="ko-KR" altLang="en-US" sz="1400" b="1" dirty="0">
                <a:latin typeface="맑은 고딕" panose="020B0503020000020004" pitchFamily="50" charset="-127"/>
                <a:ea typeface="맑은 고딕" panose="020B0503020000020004" pitchFamily="50" charset="-127"/>
              </a:endParaRPr>
            </a:p>
          </p:txBody>
        </p:sp>
        <p:pic>
          <p:nvPicPr>
            <p:cNvPr id="24" name="그림 23">
              <a:extLst>
                <a:ext uri="{FF2B5EF4-FFF2-40B4-BE49-F238E27FC236}">
                  <a16:creationId xmlns:a16="http://schemas.microsoft.com/office/drawing/2014/main" id="{D175DA68-1266-4CC2-B3D0-9E7AA28B2E6C}"/>
                </a:ext>
              </a:extLst>
            </p:cNvPr>
            <p:cNvPicPr>
              <a:picLocks noChangeAspect="1"/>
            </p:cNvPicPr>
            <p:nvPr/>
          </p:nvPicPr>
          <p:blipFill rotWithShape="1">
            <a:blip r:embed="rId5"/>
            <a:srcRect b="11519"/>
            <a:stretch/>
          </p:blipFill>
          <p:spPr>
            <a:xfrm>
              <a:off x="695377" y="923893"/>
              <a:ext cx="1896467" cy="2418654"/>
            </a:xfrm>
            <a:prstGeom prst="rect">
              <a:avLst/>
            </a:prstGeom>
          </p:spPr>
        </p:pic>
      </p:grpSp>
      <p:pic>
        <p:nvPicPr>
          <p:cNvPr id="27" name="그림 26">
            <a:extLst>
              <a:ext uri="{FF2B5EF4-FFF2-40B4-BE49-F238E27FC236}">
                <a16:creationId xmlns:a16="http://schemas.microsoft.com/office/drawing/2014/main" id="{941B04A5-4464-4C97-96B2-CFB1AD55B94C}"/>
              </a:ext>
            </a:extLst>
          </p:cNvPr>
          <p:cNvPicPr>
            <a:picLocks noChangeAspect="1"/>
          </p:cNvPicPr>
          <p:nvPr/>
        </p:nvPicPr>
        <p:blipFill>
          <a:blip r:embed="rId6"/>
          <a:stretch>
            <a:fillRect/>
          </a:stretch>
        </p:blipFill>
        <p:spPr>
          <a:xfrm>
            <a:off x="5684410" y="3050473"/>
            <a:ext cx="6025482" cy="3567861"/>
          </a:xfrm>
          <a:prstGeom prst="rect">
            <a:avLst/>
          </a:prstGeom>
        </p:spPr>
      </p:pic>
      <p:grpSp>
        <p:nvGrpSpPr>
          <p:cNvPr id="28" name="그룹 27">
            <a:extLst>
              <a:ext uri="{FF2B5EF4-FFF2-40B4-BE49-F238E27FC236}">
                <a16:creationId xmlns:a16="http://schemas.microsoft.com/office/drawing/2014/main" id="{B8F01FEC-9834-4CCF-9081-86C0D6D152DA}"/>
              </a:ext>
            </a:extLst>
          </p:cNvPr>
          <p:cNvGrpSpPr/>
          <p:nvPr/>
        </p:nvGrpSpPr>
        <p:grpSpPr>
          <a:xfrm>
            <a:off x="3107115" y="3140335"/>
            <a:ext cx="2718341" cy="3409161"/>
            <a:chOff x="5331961" y="923893"/>
            <a:chExt cx="2241517" cy="2811160"/>
          </a:xfrm>
        </p:grpSpPr>
        <p:sp>
          <p:nvSpPr>
            <p:cNvPr id="30" name="TextBox 29">
              <a:extLst>
                <a:ext uri="{FF2B5EF4-FFF2-40B4-BE49-F238E27FC236}">
                  <a16:creationId xmlns:a16="http://schemas.microsoft.com/office/drawing/2014/main" id="{6B78D046-0BA4-411F-9BD2-DC470292886F}"/>
                </a:ext>
              </a:extLst>
            </p:cNvPr>
            <p:cNvSpPr txBox="1"/>
            <p:nvPr/>
          </p:nvSpPr>
          <p:spPr>
            <a:xfrm>
              <a:off x="5331961" y="3481263"/>
              <a:ext cx="2241517" cy="253790"/>
            </a:xfrm>
            <a:prstGeom prst="rect">
              <a:avLst/>
            </a:prstGeom>
            <a:noFill/>
          </p:spPr>
          <p:txBody>
            <a:bodyPr wrap="square" rtlCol="0">
              <a:spAutoFit/>
            </a:bodyPr>
            <a:lstStyle/>
            <a:p>
              <a:pPr algn="ctr"/>
              <a:r>
                <a:rPr lang="ko-KR" altLang="en-US" sz="1400" b="1" dirty="0">
                  <a:latin typeface="맑은 고딕" panose="020B0503020000020004" pitchFamily="50" charset="-127"/>
                  <a:ea typeface="맑은 고딕" panose="020B0503020000020004" pitchFamily="50" charset="-127"/>
                </a:rPr>
                <a:t> </a:t>
              </a:r>
              <a:r>
                <a:rPr lang="ko-KR" altLang="en-US" sz="1400" b="1" dirty="0" err="1">
                  <a:latin typeface="나눔바른고딕" panose="020B0603020101020101" pitchFamily="34" charset="-127"/>
                  <a:ea typeface="나눔바른고딕" panose="020B0603020101020101" pitchFamily="34" charset="-127"/>
                </a:rPr>
                <a:t>정윤영</a:t>
              </a:r>
              <a:r>
                <a:rPr lang="ko-KR" altLang="en-US" sz="1400" b="1" dirty="0">
                  <a:latin typeface="나눔바른고딕" panose="020B0603020101020101" pitchFamily="34" charset="-127"/>
                  <a:ea typeface="나눔바른고딕" panose="020B0603020101020101" pitchFamily="34" charset="-127"/>
                </a:rPr>
                <a:t> 교수</a:t>
              </a:r>
              <a:r>
                <a:rPr lang="en-US" altLang="ko-KR" sz="1400" b="1" dirty="0">
                  <a:latin typeface="나눔바른고딕" panose="020B0603020101020101" pitchFamily="34" charset="-127"/>
                  <a:ea typeface="나눔바른고딕" panose="020B0603020101020101" pitchFamily="34" charset="-127"/>
                </a:rPr>
                <a:t>(</a:t>
              </a:r>
              <a:r>
                <a:rPr lang="ko-KR" altLang="en-US" sz="1400" b="1" dirty="0">
                  <a:latin typeface="나눔바른고딕" panose="020B0603020101020101" pitchFamily="34" charset="-127"/>
                  <a:ea typeface="나눔바른고딕" panose="020B0603020101020101" pitchFamily="34" charset="-127"/>
                </a:rPr>
                <a:t>지도교수</a:t>
              </a:r>
              <a:r>
                <a:rPr lang="en-US" altLang="ko-KR" sz="1400" b="1" dirty="0">
                  <a:latin typeface="나눔바른고딕" panose="020B0603020101020101" pitchFamily="34" charset="-127"/>
                  <a:ea typeface="나눔바른고딕" panose="020B0603020101020101" pitchFamily="34" charset="-127"/>
                </a:rPr>
                <a:t>)</a:t>
              </a:r>
              <a:endParaRPr lang="ko-KR" altLang="en-US" sz="1400" b="1" dirty="0">
                <a:latin typeface="나눔바른고딕" panose="020B0603020101020101" pitchFamily="34" charset="-127"/>
                <a:ea typeface="나눔바른고딕" panose="020B0603020101020101" pitchFamily="34" charset="-127"/>
              </a:endParaRPr>
            </a:p>
          </p:txBody>
        </p:sp>
        <p:pic>
          <p:nvPicPr>
            <p:cNvPr id="31" name="Picture 2" descr="POSTECH 정윤영 교수팀, 의도적으로 결함 만들어 데이터 저장량 증가시키는 기술 개발 &lt; 대학/교육 &lt; 종합뉴스 &lt; 기사본문 -  대경일보">
              <a:extLst>
                <a:ext uri="{FF2B5EF4-FFF2-40B4-BE49-F238E27FC236}">
                  <a16:creationId xmlns:a16="http://schemas.microsoft.com/office/drawing/2014/main" id="{EE1DC94B-D58F-4905-8181-43B6B485729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7087" t="7184" r="10534"/>
            <a:stretch/>
          </p:blipFill>
          <p:spPr bwMode="auto">
            <a:xfrm>
              <a:off x="5504274" y="923893"/>
              <a:ext cx="1896889" cy="2418655"/>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8"/>
          <a:srcRect l="2870" t="14881" r="21780" b="51333"/>
          <a:stretch/>
        </p:blipFill>
        <p:spPr>
          <a:xfrm>
            <a:off x="1844199" y="-20389"/>
            <a:ext cx="10413389" cy="3940051"/>
          </a:xfrm>
          <a:prstGeom prst="rect">
            <a:avLst/>
          </a:prstGeom>
        </p:spPr>
      </p:pic>
    </p:spTree>
    <p:extLst>
      <p:ext uri="{BB962C8B-B14F-4D97-AF65-F5344CB8AC3E}">
        <p14:creationId xmlns:p14="http://schemas.microsoft.com/office/powerpoint/2010/main" val="2119733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1022684" y="0"/>
            <a:ext cx="7869865" cy="13006632"/>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dirty="0"/>
          </a:p>
        </p:txBody>
      </p:sp>
      <p:pic>
        <p:nvPicPr>
          <p:cNvPr id="17" name="그림 16">
            <a:extLst>
              <a:ext uri="{FF2B5EF4-FFF2-40B4-BE49-F238E27FC236}">
                <a16:creationId xmlns:a16="http://schemas.microsoft.com/office/drawing/2014/main" id="{AEB622D7-5C73-45B9-809B-BCB535215E60}"/>
              </a:ext>
            </a:extLst>
          </p:cNvPr>
          <p:cNvPicPr>
            <a:picLocks noChangeAspect="1"/>
          </p:cNvPicPr>
          <p:nvPr/>
        </p:nvPicPr>
        <p:blipFill rotWithShape="1">
          <a:blip r:embed="rId3"/>
          <a:srcRect l="13689" t="38891" r="22137" b="16176"/>
          <a:stretch/>
        </p:blipFill>
        <p:spPr>
          <a:xfrm>
            <a:off x="-1022684" y="6395325"/>
            <a:ext cx="7881016" cy="6611307"/>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4"/>
          <a:srcRect l="2870" t="14881" r="21780" b="51333"/>
          <a:stretch/>
        </p:blipFill>
        <p:spPr>
          <a:xfrm>
            <a:off x="-2" y="0"/>
            <a:ext cx="6858002" cy="3940051"/>
          </a:xfrm>
          <a:prstGeom prst="rect">
            <a:avLst/>
          </a:prstGeom>
        </p:spPr>
      </p:pic>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5"/>
          <a:stretch>
            <a:fillRect/>
          </a:stretch>
        </p:blipFill>
        <p:spPr>
          <a:xfrm>
            <a:off x="431722" y="649383"/>
            <a:ext cx="2467833" cy="430148"/>
          </a:xfrm>
          <a:prstGeom prst="rect">
            <a:avLst/>
          </a:prstGeom>
        </p:spPr>
      </p:pic>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499925" y="1649417"/>
            <a:ext cx="491968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A4048B5-C32E-44B6-A4B3-94F025D51BF8}"/>
              </a:ext>
            </a:extLst>
          </p:cNvPr>
          <p:cNvSpPr txBox="1"/>
          <p:nvPr/>
        </p:nvSpPr>
        <p:spPr>
          <a:xfrm>
            <a:off x="2750287" y="12190685"/>
            <a:ext cx="3972333"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Algorithmic Machine Intelligence(AMI LAB) @POSTECH</a:t>
            </a:r>
          </a:p>
        </p:txBody>
      </p:sp>
      <p:sp>
        <p:nvSpPr>
          <p:cNvPr id="3" name="TextBox 2">
            <a:extLst>
              <a:ext uri="{FF2B5EF4-FFF2-40B4-BE49-F238E27FC236}">
                <a16:creationId xmlns:a16="http://schemas.microsoft.com/office/drawing/2014/main" id="{6D635A52-3A60-96B0-0201-B17A88ADC944}"/>
              </a:ext>
            </a:extLst>
          </p:cNvPr>
          <p:cNvSpPr txBox="1"/>
          <p:nvPr/>
        </p:nvSpPr>
        <p:spPr>
          <a:xfrm>
            <a:off x="-658411" y="7516037"/>
            <a:ext cx="7050506" cy="896720"/>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본 대회는 </a:t>
            </a:r>
            <a:r>
              <a:rPr lang="en-US" altLang="ko-KR" sz="1200" dirty="0">
                <a:latin typeface="나눔스퀘어" panose="020B0600000101010101" pitchFamily="50" charset="-127"/>
                <a:ea typeface="나눔스퀘어" panose="020B0600000101010101" pitchFamily="50" charset="-127"/>
              </a:rPr>
              <a:t>ICT </a:t>
            </a:r>
            <a:r>
              <a:rPr lang="ko-KR" altLang="en-US" sz="1200" dirty="0">
                <a:latin typeface="나눔스퀘어" panose="020B0600000101010101" pitchFamily="50" charset="-127"/>
                <a:ea typeface="나눔스퀘어" panose="020B0600000101010101" pitchFamily="50" charset="-127"/>
              </a:rPr>
              <a:t>분야의 연구 활성화를 목적으로 우수한 논문을 선정하여 장학금을 지원하는 대회로</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김유왕</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김지연 학생은 </a:t>
            </a:r>
            <a:r>
              <a:rPr lang="en-US" altLang="ko-KR" sz="1200"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텍스트 기반의 </a:t>
            </a:r>
            <a:r>
              <a:rPr lang="en-US" altLang="ko-KR" sz="1200" dirty="0">
                <a:latin typeface="나눔스퀘어" panose="020B0600000101010101" pitchFamily="50" charset="-127"/>
                <a:ea typeface="나눔스퀘어" panose="020B0600000101010101" pitchFamily="50" charset="-127"/>
              </a:rPr>
              <a:t>4D </a:t>
            </a:r>
            <a:r>
              <a:rPr lang="ko-KR" altLang="en-US" sz="1200" dirty="0">
                <a:latin typeface="나눔스퀘어" panose="020B0600000101010101" pitchFamily="50" charset="-127"/>
                <a:ea typeface="나눔스퀘어" panose="020B0600000101010101" pitchFamily="50" charset="-127"/>
              </a:rPr>
              <a:t>휴먼 아바타 생성” 연구에 대한 우수성을 인정 받아 많은 후보들 가운데 대상으로 선정되었다</a:t>
            </a:r>
            <a:r>
              <a:rPr lang="en-US" altLang="ko-KR" sz="1200" dirty="0">
                <a:latin typeface="나눔스퀘어" panose="020B0600000101010101" pitchFamily="50" charset="-127"/>
                <a:ea typeface="나눔스퀘어" panose="020B0600000101010101" pitchFamily="50" charset="-127"/>
              </a:rPr>
              <a:t>.</a:t>
            </a:r>
          </a:p>
        </p:txBody>
      </p:sp>
      <p:sp>
        <p:nvSpPr>
          <p:cNvPr id="2" name="TextBox 1">
            <a:extLst>
              <a:ext uri="{FF2B5EF4-FFF2-40B4-BE49-F238E27FC236}">
                <a16:creationId xmlns:a16="http://schemas.microsoft.com/office/drawing/2014/main" id="{5220DC2E-BF8F-A084-1FEF-B4572835EF46}"/>
              </a:ext>
            </a:extLst>
          </p:cNvPr>
          <p:cNvSpPr txBox="1"/>
          <p:nvPr/>
        </p:nvSpPr>
        <p:spPr>
          <a:xfrm>
            <a:off x="-312836" y="1880808"/>
            <a:ext cx="6584811"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김유왕 </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통합과정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en-US" altLang="ko-KR"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 </a:t>
            </a: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김지연 </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en-US" altLang="ko-KR" sz="1400"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IT</a:t>
            </a:r>
            <a:r>
              <a:rPr lang="ko-KR" altLang="en-US" sz="1400"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융합</a:t>
            </a:r>
            <a:r>
              <a:rPr lang="en-US" altLang="ko-KR" sz="1400"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 </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통합과정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en-US" altLang="ko-KR"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 </a:t>
            </a:r>
          </a:p>
        </p:txBody>
      </p:sp>
      <p:sp>
        <p:nvSpPr>
          <p:cNvPr id="4" name="TextBox 3">
            <a:extLst>
              <a:ext uri="{FF2B5EF4-FFF2-40B4-BE49-F238E27FC236}">
                <a16:creationId xmlns:a16="http://schemas.microsoft.com/office/drawing/2014/main" id="{695E04A9-4AC0-E923-C2C6-D949E620F4E4}"/>
              </a:ext>
            </a:extLst>
          </p:cNvPr>
          <p:cNvSpPr txBox="1"/>
          <p:nvPr/>
        </p:nvSpPr>
        <p:spPr>
          <a:xfrm>
            <a:off x="-696195" y="2337839"/>
            <a:ext cx="7216886" cy="400110"/>
          </a:xfrm>
          <a:prstGeom prst="rect">
            <a:avLst/>
          </a:prstGeom>
          <a:noFill/>
        </p:spPr>
        <p:txBody>
          <a:bodyPr wrap="square" rtlCol="0">
            <a:spAutoFit/>
          </a:bodyPr>
          <a:lstStyle/>
          <a:p>
            <a:pPr algn="ctr"/>
            <a:r>
              <a:rPr lang="ko-KR" altLang="en-US" sz="2000"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제</a:t>
            </a:r>
            <a:r>
              <a:rPr lang="en-US" altLang="ko-KR" sz="2000"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15</a:t>
            </a:r>
            <a:r>
              <a:rPr lang="ko-KR" altLang="en-US" sz="2000"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회 </a:t>
            </a:r>
            <a:r>
              <a:rPr lang="en-US" altLang="ko-KR" sz="2000"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ICT</a:t>
            </a:r>
            <a:r>
              <a:rPr lang="ko-KR" altLang="en-US" sz="2000"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논문 공모 대제전 </a:t>
            </a:r>
            <a:r>
              <a:rPr lang="en-US" altLang="ko-KR" sz="2000"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2000"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과학기술정보통신부 </a:t>
            </a:r>
            <a:r>
              <a:rPr lang="ko-KR" altLang="en-US" sz="2000" b="1" dirty="0" err="1">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장관상</a:t>
            </a:r>
            <a:r>
              <a:rPr lang="en-US" altLang="ko-KR" sz="2000"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2000"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수상</a:t>
            </a:r>
            <a:endParaRPr lang="ko-KR" altLang="en-US" sz="2000"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endParaRPr>
          </a:p>
        </p:txBody>
      </p:sp>
      <p:cxnSp>
        <p:nvCxnSpPr>
          <p:cNvPr id="5" name="직선 연결선 4">
            <a:extLst>
              <a:ext uri="{FF2B5EF4-FFF2-40B4-BE49-F238E27FC236}">
                <a16:creationId xmlns:a16="http://schemas.microsoft.com/office/drawing/2014/main" id="{6396BDCC-72A6-99C8-7374-77C533F2E682}"/>
              </a:ext>
            </a:extLst>
          </p:cNvPr>
          <p:cNvCxnSpPr>
            <a:cxnSpLocks/>
          </p:cNvCxnSpPr>
          <p:nvPr/>
        </p:nvCxnSpPr>
        <p:spPr>
          <a:xfrm>
            <a:off x="-208344" y="2961846"/>
            <a:ext cx="664584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A9F6341-814A-8957-EE1E-265253A9AE9D}"/>
              </a:ext>
            </a:extLst>
          </p:cNvPr>
          <p:cNvSpPr txBox="1"/>
          <p:nvPr/>
        </p:nvSpPr>
        <p:spPr>
          <a:xfrm>
            <a:off x="-506011" y="5982837"/>
            <a:ext cx="2011870" cy="307777"/>
          </a:xfrm>
          <a:prstGeom prst="rect">
            <a:avLst/>
          </a:prstGeom>
          <a:noFill/>
        </p:spPr>
        <p:txBody>
          <a:bodyPr wrap="square" rtlCol="0">
            <a:spAutoFit/>
          </a:bodyPr>
          <a:lstStyle/>
          <a:p>
            <a:pPr algn="ctr"/>
            <a:r>
              <a:rPr lang="ko-KR" altLang="en-US" sz="1400" b="1" dirty="0">
                <a:latin typeface="나눔바른고딕" panose="020B0603020101020101" pitchFamily="50" charset="-127"/>
                <a:ea typeface="나눔바른고딕" panose="020B0603020101020101" pitchFamily="50" charset="-127"/>
              </a:rPr>
              <a:t>김유왕 </a:t>
            </a:r>
            <a:r>
              <a:rPr lang="en-US" altLang="ko-KR" sz="1400" b="1" dirty="0">
                <a:latin typeface="나눔바른고딕" panose="020B0603020101020101" pitchFamily="50" charset="-127"/>
                <a:ea typeface="나눔바른고딕" panose="020B0603020101020101" pitchFamily="50" charset="-127"/>
              </a:rPr>
              <a:t>(</a:t>
            </a:r>
            <a:r>
              <a:rPr lang="ko-KR" altLang="en-US" sz="1400" b="1" dirty="0">
                <a:latin typeface="나눔바른고딕" panose="020B0603020101020101" pitchFamily="50" charset="-127"/>
                <a:ea typeface="나눔바른고딕" panose="020B0603020101020101" pitchFamily="50" charset="-127"/>
              </a:rPr>
              <a:t>통합과정</a:t>
            </a:r>
            <a:r>
              <a:rPr lang="en-US" altLang="ko-KR" sz="1400" b="1" dirty="0">
                <a:latin typeface="나눔바른고딕" panose="020B0603020101020101" pitchFamily="50" charset="-127"/>
                <a:ea typeface="나눔바른고딕" panose="020B0603020101020101" pitchFamily="50" charset="-127"/>
              </a:rPr>
              <a:t>)</a:t>
            </a:r>
          </a:p>
        </p:txBody>
      </p:sp>
      <p:pic>
        <p:nvPicPr>
          <p:cNvPr id="13" name="그림 12" descr="인간의 얼굴, 사람, 야외, 미소이(가) 표시된 사진&#10;&#10;자동 생성된 설명">
            <a:extLst>
              <a:ext uri="{FF2B5EF4-FFF2-40B4-BE49-F238E27FC236}">
                <a16:creationId xmlns:a16="http://schemas.microsoft.com/office/drawing/2014/main" id="{D88BF10C-28C9-BCD8-2495-90230DF2BFB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612" t="13286" r="14951"/>
          <a:stretch/>
        </p:blipFill>
        <p:spPr>
          <a:xfrm>
            <a:off x="4260105" y="3354609"/>
            <a:ext cx="2011870" cy="2549180"/>
          </a:xfrm>
          <a:prstGeom prst="rect">
            <a:avLst/>
          </a:prstGeom>
        </p:spPr>
      </p:pic>
      <p:sp>
        <p:nvSpPr>
          <p:cNvPr id="14" name="TextBox 13">
            <a:extLst>
              <a:ext uri="{FF2B5EF4-FFF2-40B4-BE49-F238E27FC236}">
                <a16:creationId xmlns:a16="http://schemas.microsoft.com/office/drawing/2014/main" id="{EE571F84-1CDA-50B9-2186-A8F5D3F4DE49}"/>
              </a:ext>
            </a:extLst>
          </p:cNvPr>
          <p:cNvSpPr txBox="1"/>
          <p:nvPr/>
        </p:nvSpPr>
        <p:spPr>
          <a:xfrm>
            <a:off x="1851920" y="6008147"/>
            <a:ext cx="2011870" cy="307777"/>
          </a:xfrm>
          <a:prstGeom prst="rect">
            <a:avLst/>
          </a:prstGeom>
          <a:noFill/>
        </p:spPr>
        <p:txBody>
          <a:bodyPr wrap="square" rtlCol="0">
            <a:spAutoFit/>
          </a:bodyPr>
          <a:lstStyle/>
          <a:p>
            <a:pPr algn="ctr"/>
            <a:r>
              <a:rPr lang="ko-KR" altLang="en-US" sz="1400" b="1" dirty="0">
                <a:latin typeface="나눔바른고딕" panose="020B0603020101020101" pitchFamily="50" charset="-127"/>
                <a:ea typeface="나눔바른고딕" panose="020B0603020101020101" pitchFamily="50" charset="-127"/>
              </a:rPr>
              <a:t>김지연 </a:t>
            </a:r>
            <a:r>
              <a:rPr lang="en-US" altLang="ko-KR" sz="1400" b="1" dirty="0">
                <a:latin typeface="나눔바른고딕" panose="020B0603020101020101" pitchFamily="50" charset="-127"/>
                <a:ea typeface="나눔바른고딕" panose="020B0603020101020101" pitchFamily="50" charset="-127"/>
              </a:rPr>
              <a:t>(</a:t>
            </a:r>
            <a:r>
              <a:rPr lang="ko-KR" altLang="en-US" sz="1400" b="1" dirty="0">
                <a:latin typeface="나눔바른고딕" panose="020B0603020101020101" pitchFamily="50" charset="-127"/>
                <a:ea typeface="나눔바른고딕" panose="020B0603020101020101" pitchFamily="50" charset="-127"/>
              </a:rPr>
              <a:t>통합과정</a:t>
            </a:r>
            <a:r>
              <a:rPr lang="en-US" altLang="ko-KR" sz="1400" b="1" dirty="0">
                <a:latin typeface="나눔바른고딕" panose="020B0603020101020101" pitchFamily="50" charset="-127"/>
                <a:ea typeface="나눔바른고딕" panose="020B0603020101020101" pitchFamily="50" charset="-127"/>
              </a:rPr>
              <a:t>)</a:t>
            </a:r>
          </a:p>
        </p:txBody>
      </p:sp>
      <p:sp>
        <p:nvSpPr>
          <p:cNvPr id="15" name="TextBox 14">
            <a:extLst>
              <a:ext uri="{FF2B5EF4-FFF2-40B4-BE49-F238E27FC236}">
                <a16:creationId xmlns:a16="http://schemas.microsoft.com/office/drawing/2014/main" id="{E524792C-3A39-0513-E64B-17091D405363}"/>
              </a:ext>
            </a:extLst>
          </p:cNvPr>
          <p:cNvSpPr txBox="1"/>
          <p:nvPr/>
        </p:nvSpPr>
        <p:spPr>
          <a:xfrm>
            <a:off x="4295766" y="5982837"/>
            <a:ext cx="2011870" cy="307777"/>
          </a:xfrm>
          <a:prstGeom prst="rect">
            <a:avLst/>
          </a:prstGeom>
          <a:noFill/>
        </p:spPr>
        <p:txBody>
          <a:bodyPr wrap="square" rtlCol="0">
            <a:spAutoFit/>
          </a:bodyPr>
          <a:lstStyle/>
          <a:p>
            <a:pPr algn="ctr"/>
            <a:r>
              <a:rPr lang="ko-KR" altLang="en-US" sz="1400" b="1" dirty="0">
                <a:latin typeface="나눔바른고딕" panose="020B0603020101020101" pitchFamily="50" charset="-127"/>
                <a:ea typeface="나눔바른고딕" panose="020B0603020101020101" pitchFamily="50" charset="-127"/>
              </a:rPr>
              <a:t>오태현 교수 </a:t>
            </a:r>
            <a:r>
              <a:rPr lang="en-US" altLang="ko-KR" sz="1400" b="1" dirty="0">
                <a:latin typeface="나눔바른고딕" panose="020B0603020101020101" pitchFamily="50" charset="-127"/>
                <a:ea typeface="나눔바른고딕" panose="020B0603020101020101" pitchFamily="50" charset="-127"/>
              </a:rPr>
              <a:t>(</a:t>
            </a:r>
            <a:r>
              <a:rPr lang="ko-KR" altLang="en-US" sz="1400" b="1" dirty="0">
                <a:latin typeface="나눔바른고딕" panose="020B0603020101020101" pitchFamily="50" charset="-127"/>
                <a:ea typeface="나눔바른고딕" panose="020B0603020101020101" pitchFamily="50" charset="-127"/>
              </a:rPr>
              <a:t>지도교수</a:t>
            </a:r>
            <a:r>
              <a:rPr lang="en-US" altLang="ko-KR" sz="1400" b="1" dirty="0">
                <a:latin typeface="나눔바른고딕" panose="020B0603020101020101" pitchFamily="50" charset="-127"/>
                <a:ea typeface="나눔바른고딕" panose="020B0603020101020101" pitchFamily="50" charset="-127"/>
              </a:rPr>
              <a:t>)</a:t>
            </a:r>
          </a:p>
        </p:txBody>
      </p:sp>
      <p:sp>
        <p:nvSpPr>
          <p:cNvPr id="16" name="TextBox 15">
            <a:extLst>
              <a:ext uri="{FF2B5EF4-FFF2-40B4-BE49-F238E27FC236}">
                <a16:creationId xmlns:a16="http://schemas.microsoft.com/office/drawing/2014/main" id="{1D24C871-5C83-B563-E21B-A1263AEC0B44}"/>
              </a:ext>
            </a:extLst>
          </p:cNvPr>
          <p:cNvSpPr txBox="1"/>
          <p:nvPr/>
        </p:nvSpPr>
        <p:spPr>
          <a:xfrm>
            <a:off x="-613005" y="6567166"/>
            <a:ext cx="7050506" cy="896720"/>
          </a:xfrm>
          <a:prstGeom prst="rect">
            <a:avLst/>
          </a:prstGeom>
          <a:noFill/>
        </p:spPr>
        <p:txBody>
          <a:bodyPr wrap="square" rtlCol="0">
            <a:spAutoFit/>
          </a:bodyPr>
          <a:lstStyle/>
          <a:p>
            <a:pPr algn="just">
              <a:lnSpc>
                <a:spcPct val="150000"/>
              </a:lnSpc>
            </a:pPr>
            <a:r>
              <a:rPr lang="ko-KR" altLang="en-US" sz="1200" b="1" dirty="0" err="1">
                <a:latin typeface="나눔스퀘어" panose="020B0600000101010101" pitchFamily="50" charset="-127"/>
                <a:ea typeface="나눔스퀘어" panose="020B0600000101010101" pitchFamily="50" charset="-127"/>
              </a:rPr>
              <a:t>포스텍</a:t>
            </a:r>
            <a:r>
              <a:rPr lang="ko-KR" altLang="en-US" sz="1200" b="1" dirty="0">
                <a:latin typeface="나눔스퀘어" panose="020B0600000101010101" pitchFamily="50" charset="-127"/>
                <a:ea typeface="나눔스퀘어" panose="020B0600000101010101" pitchFamily="50" charset="-127"/>
              </a:rPr>
              <a:t> 전자전기공학과 석박사통합과정 김유왕</a:t>
            </a:r>
            <a:r>
              <a:rPr lang="en-US" altLang="ko-KR" sz="1200" b="1" dirty="0">
                <a:latin typeface="나눔스퀘어" panose="020B0600000101010101" pitchFamily="50" charset="-127"/>
                <a:ea typeface="나눔스퀘어" panose="020B0600000101010101" pitchFamily="50" charset="-127"/>
              </a:rPr>
              <a:t>, IT</a:t>
            </a:r>
            <a:r>
              <a:rPr lang="ko-KR" altLang="en-US" sz="1200" b="1" dirty="0">
                <a:latin typeface="나눔스퀘어" panose="020B0600000101010101" pitchFamily="50" charset="-127"/>
                <a:ea typeface="나눔스퀘어" panose="020B0600000101010101" pitchFamily="50" charset="-127"/>
              </a:rPr>
              <a:t>융합공학과 석박사통합과정 김지연 학생</a:t>
            </a:r>
            <a:r>
              <a:rPr lang="en-US" altLang="ko-KR" sz="1200" b="1" dirty="0">
                <a:latin typeface="나눔스퀘어" panose="020B0600000101010101" pitchFamily="50" charset="-127"/>
                <a:ea typeface="나눔스퀘어" panose="020B0600000101010101" pitchFamily="50" charset="-127"/>
              </a:rPr>
              <a:t>(</a:t>
            </a:r>
            <a:r>
              <a:rPr lang="ko-KR" altLang="en-US" sz="1200" b="1" dirty="0">
                <a:latin typeface="나눔스퀘어" panose="020B0600000101010101" pitchFamily="50" charset="-127"/>
                <a:ea typeface="나눔스퀘어" panose="020B0600000101010101" pitchFamily="50" charset="-127"/>
              </a:rPr>
              <a:t>지도교수</a:t>
            </a:r>
            <a:r>
              <a:rPr lang="en-US" altLang="ko-KR" sz="1200" b="1"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오태현</a:t>
            </a:r>
            <a:r>
              <a:rPr lang="en-US" altLang="ko-KR" sz="1200" b="1"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이 전자신문사와 </a:t>
            </a:r>
            <a:r>
              <a:rPr lang="ko-KR" altLang="en-US" sz="1200" dirty="0" err="1">
                <a:latin typeface="나눔스퀘어" panose="020B0600000101010101" pitchFamily="50" charset="-127"/>
                <a:ea typeface="나눔스퀘어" panose="020B0600000101010101" pitchFamily="50" charset="-127"/>
              </a:rPr>
              <a:t>웹케시그룹</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소프트웨어공제조합이 공동 주최하는 </a:t>
            </a:r>
            <a:r>
              <a:rPr lang="ko-KR" altLang="en-US" sz="1200" b="1" dirty="0">
                <a:latin typeface="나눔스퀘어" panose="020B0600000101010101" pitchFamily="50" charset="-127"/>
                <a:ea typeface="나눔스퀘어" panose="020B0600000101010101" pitchFamily="50" charset="-127"/>
              </a:rPr>
              <a:t>‘제</a:t>
            </a:r>
            <a:r>
              <a:rPr lang="en-US" altLang="ko-KR" sz="1200" b="1" dirty="0">
                <a:latin typeface="나눔스퀘어" panose="020B0600000101010101" pitchFamily="50" charset="-127"/>
                <a:ea typeface="나눔스퀘어" panose="020B0600000101010101" pitchFamily="50" charset="-127"/>
              </a:rPr>
              <a:t>15</a:t>
            </a:r>
            <a:r>
              <a:rPr lang="ko-KR" altLang="en-US" sz="1200" b="1" dirty="0">
                <a:latin typeface="나눔스퀘어" panose="020B0600000101010101" pitchFamily="50" charset="-127"/>
                <a:ea typeface="나눔스퀘어" panose="020B0600000101010101" pitchFamily="50" charset="-127"/>
              </a:rPr>
              <a:t>회 </a:t>
            </a:r>
            <a:r>
              <a:rPr lang="en-US" altLang="ko-KR" sz="1200" b="1" dirty="0">
                <a:latin typeface="나눔스퀘어" panose="020B0600000101010101" pitchFamily="50" charset="-127"/>
                <a:ea typeface="나눔스퀘어" panose="020B0600000101010101" pitchFamily="50" charset="-127"/>
              </a:rPr>
              <a:t>ICT</a:t>
            </a:r>
            <a:r>
              <a:rPr lang="ko-KR" altLang="en-US" sz="1200" b="1" dirty="0">
                <a:latin typeface="나눔스퀘어" panose="020B0600000101010101" pitchFamily="50" charset="-127"/>
                <a:ea typeface="나눔스퀘어" panose="020B0600000101010101" pitchFamily="50" charset="-127"/>
              </a:rPr>
              <a:t>논문 공모 대제전</a:t>
            </a:r>
            <a:r>
              <a:rPr lang="ko-KR" altLang="en-US" sz="1200" dirty="0">
                <a:latin typeface="나눔스퀘어" panose="020B0600000101010101" pitchFamily="50" charset="-127"/>
                <a:ea typeface="나눔스퀘어" panose="020B0600000101010101" pitchFamily="50" charset="-127"/>
              </a:rPr>
              <a:t>’ 에서 </a:t>
            </a:r>
            <a:r>
              <a:rPr lang="ko-KR" altLang="en-US" sz="1200" b="1" dirty="0">
                <a:latin typeface="나눔스퀘어" panose="020B0600000101010101" pitchFamily="50" charset="-127"/>
                <a:ea typeface="나눔스퀘어" panose="020B0600000101010101" pitchFamily="50" charset="-127"/>
              </a:rPr>
              <a:t>과학기술정보통신부 </a:t>
            </a:r>
            <a:r>
              <a:rPr lang="ko-KR" altLang="en-US" sz="1200" b="1" dirty="0" err="1">
                <a:latin typeface="나눔스퀘어" panose="020B0600000101010101" pitchFamily="50" charset="-127"/>
                <a:ea typeface="나눔스퀘어" panose="020B0600000101010101" pitchFamily="50" charset="-127"/>
              </a:rPr>
              <a:t>장관상</a:t>
            </a:r>
            <a:r>
              <a:rPr lang="en-US" altLang="ko-KR" sz="1200" b="1" dirty="0">
                <a:latin typeface="나눔스퀘어" panose="020B0600000101010101" pitchFamily="50" charset="-127"/>
                <a:ea typeface="나눔스퀘어" panose="020B0600000101010101" pitchFamily="50" charset="-127"/>
              </a:rPr>
              <a:t>(</a:t>
            </a:r>
            <a:r>
              <a:rPr lang="ko-KR" altLang="en-US" sz="1200" b="1" dirty="0">
                <a:latin typeface="나눔스퀘어" panose="020B0600000101010101" pitchFamily="50" charset="-127"/>
                <a:ea typeface="나눔스퀘어" panose="020B0600000101010101" pitchFamily="50" charset="-127"/>
              </a:rPr>
              <a:t>대상</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상금 </a:t>
            </a:r>
            <a:r>
              <a:rPr lang="en-US" altLang="ko-KR" sz="1200" dirty="0">
                <a:latin typeface="나눔스퀘어" panose="020B0600000101010101" pitchFamily="50" charset="-127"/>
                <a:ea typeface="나눔스퀘어" panose="020B0600000101010101" pitchFamily="50" charset="-127"/>
              </a:rPr>
              <a:t>1500</a:t>
            </a:r>
            <a:r>
              <a:rPr lang="ko-KR" altLang="en-US" sz="1200" dirty="0">
                <a:latin typeface="나눔스퀘어" panose="020B0600000101010101" pitchFamily="50" charset="-127"/>
                <a:ea typeface="나눔스퀘어" panose="020B0600000101010101" pitchFamily="50" charset="-127"/>
              </a:rPr>
              <a:t>만원</a:t>
            </a:r>
            <a:r>
              <a:rPr lang="en-US" altLang="ko-KR" sz="1200"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을 수상하였다</a:t>
            </a:r>
            <a:r>
              <a:rPr lang="en-US" altLang="ko-KR" sz="1200" dirty="0">
                <a:latin typeface="나눔스퀘어" panose="020B0600000101010101" pitchFamily="50" charset="-127"/>
                <a:ea typeface="나눔스퀘어" panose="020B0600000101010101" pitchFamily="50" charset="-127"/>
              </a:rPr>
              <a:t>.</a:t>
            </a:r>
          </a:p>
        </p:txBody>
      </p:sp>
      <p:pic>
        <p:nvPicPr>
          <p:cNvPr id="7" name="그림 6">
            <a:extLst>
              <a:ext uri="{FF2B5EF4-FFF2-40B4-BE49-F238E27FC236}">
                <a16:creationId xmlns:a16="http://schemas.microsoft.com/office/drawing/2014/main" id="{FAECB3CF-3A5B-DC02-D01E-356EB574A5AD}"/>
              </a:ext>
            </a:extLst>
          </p:cNvPr>
          <p:cNvPicPr>
            <a:picLocks noChangeAspect="1"/>
          </p:cNvPicPr>
          <p:nvPr/>
        </p:nvPicPr>
        <p:blipFill>
          <a:blip r:embed="rId7"/>
          <a:stretch>
            <a:fillRect/>
          </a:stretch>
        </p:blipFill>
        <p:spPr>
          <a:xfrm>
            <a:off x="-456169" y="3315347"/>
            <a:ext cx="2011870" cy="2588442"/>
          </a:xfrm>
          <a:prstGeom prst="rect">
            <a:avLst/>
          </a:prstGeom>
        </p:spPr>
      </p:pic>
      <p:pic>
        <p:nvPicPr>
          <p:cNvPr id="12" name="그림 11">
            <a:extLst>
              <a:ext uri="{FF2B5EF4-FFF2-40B4-BE49-F238E27FC236}">
                <a16:creationId xmlns:a16="http://schemas.microsoft.com/office/drawing/2014/main" id="{39F6EBA3-0FCA-D2F6-09FE-A70261D16CA6}"/>
              </a:ext>
            </a:extLst>
          </p:cNvPr>
          <p:cNvPicPr>
            <a:picLocks noChangeAspect="1"/>
          </p:cNvPicPr>
          <p:nvPr/>
        </p:nvPicPr>
        <p:blipFill>
          <a:blip r:embed="rId8"/>
          <a:stretch>
            <a:fillRect/>
          </a:stretch>
        </p:blipFill>
        <p:spPr>
          <a:xfrm>
            <a:off x="1970203" y="3377522"/>
            <a:ext cx="1893587" cy="2526268"/>
          </a:xfrm>
          <a:prstGeom prst="rect">
            <a:avLst/>
          </a:prstGeom>
        </p:spPr>
      </p:pic>
      <p:sp>
        <p:nvSpPr>
          <p:cNvPr id="18" name="TextBox 17">
            <a:extLst>
              <a:ext uri="{FF2B5EF4-FFF2-40B4-BE49-F238E27FC236}">
                <a16:creationId xmlns:a16="http://schemas.microsoft.com/office/drawing/2014/main" id="{E28A5F80-FA70-EF30-5BD1-1BA1FECB394D}"/>
              </a:ext>
            </a:extLst>
          </p:cNvPr>
          <p:cNvSpPr txBox="1"/>
          <p:nvPr/>
        </p:nvSpPr>
        <p:spPr>
          <a:xfrm>
            <a:off x="-658411" y="8464907"/>
            <a:ext cx="7050506" cy="1173719"/>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김유왕</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김지연 학생은 사용자에게 행동과 겉모습을 묘사하는 텍스트를 입력으로 받아</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사실적이고 생동감 넘치는 </a:t>
            </a:r>
            <a:r>
              <a:rPr lang="en-US" altLang="ko-KR" sz="1200" dirty="0">
                <a:latin typeface="나눔스퀘어" panose="020B0600000101010101" pitchFamily="50" charset="-127"/>
                <a:ea typeface="나눔스퀘어" panose="020B0600000101010101" pitchFamily="50" charset="-127"/>
              </a:rPr>
              <a:t>4D </a:t>
            </a:r>
            <a:r>
              <a:rPr lang="ko-KR" altLang="en-US" sz="1200" dirty="0">
                <a:latin typeface="나눔스퀘어" panose="020B0600000101010101" pitchFamily="50" charset="-127"/>
                <a:ea typeface="나눔스퀘어" panose="020B0600000101010101" pitchFamily="50" charset="-127"/>
              </a:rPr>
              <a:t>휴먼 아바타를 생성하는 시스템을 제안하였다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학습 데이터 없이 텍스트만으로 아바타의 움직임과 겉모습을 표현하는 것이 본 기술의 큰 특징이다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본 연구는 사실적이고 생동감 넘치는 아바타 및 </a:t>
            </a:r>
            <a:r>
              <a:rPr lang="en-US" altLang="ko-KR" sz="1200" dirty="0">
                <a:latin typeface="나눔스퀘어" panose="020B0600000101010101" pitchFamily="50" charset="-127"/>
                <a:ea typeface="나눔스퀘어" panose="020B0600000101010101" pitchFamily="50" charset="-127"/>
              </a:rPr>
              <a:t>3D </a:t>
            </a:r>
            <a:r>
              <a:rPr lang="ko-KR" altLang="en-US" sz="1200" dirty="0">
                <a:latin typeface="나눔스퀘어" panose="020B0600000101010101" pitchFamily="50" charset="-127"/>
                <a:ea typeface="나눔스퀘어" panose="020B0600000101010101" pitchFamily="50" charset="-127"/>
              </a:rPr>
              <a:t>콘텐츠 제작 기반 기술로써 </a:t>
            </a:r>
            <a:r>
              <a:rPr lang="en-US" altLang="ko-KR" sz="1200" dirty="0">
                <a:latin typeface="나눔스퀘어" panose="020B0600000101010101" pitchFamily="50" charset="-127"/>
                <a:ea typeface="나눔스퀘어" panose="020B0600000101010101" pitchFamily="50" charset="-127"/>
              </a:rPr>
              <a:t>AR/VR </a:t>
            </a:r>
            <a:r>
              <a:rPr lang="ko-KR" altLang="en-US" sz="1200" dirty="0">
                <a:latin typeface="나눔스퀘어" panose="020B0600000101010101" pitchFamily="50" charset="-127"/>
                <a:ea typeface="나눔스퀘어" panose="020B0600000101010101" pitchFamily="50" charset="-127"/>
              </a:rPr>
              <a:t>등의 메타버스 기술을 고도화 하는데 크게 일조할 것으로 기대되고 있다</a:t>
            </a:r>
            <a:r>
              <a:rPr lang="en-US" altLang="ko-KR" sz="1200" dirty="0">
                <a:latin typeface="나눔스퀘어" panose="020B0600000101010101" pitchFamily="50" charset="-127"/>
                <a:ea typeface="나눔스퀘어" panose="020B0600000101010101" pitchFamily="50" charset="-127"/>
              </a:rPr>
              <a:t>. </a:t>
            </a:r>
          </a:p>
        </p:txBody>
      </p:sp>
      <p:sp>
        <p:nvSpPr>
          <p:cNvPr id="20" name="TextBox 19">
            <a:extLst>
              <a:ext uri="{FF2B5EF4-FFF2-40B4-BE49-F238E27FC236}">
                <a16:creationId xmlns:a16="http://schemas.microsoft.com/office/drawing/2014/main" id="{F896D0ED-0068-11D8-7724-AE1DFAD2B810}"/>
              </a:ext>
            </a:extLst>
          </p:cNvPr>
          <p:cNvSpPr txBox="1"/>
          <p:nvPr/>
        </p:nvSpPr>
        <p:spPr>
          <a:xfrm>
            <a:off x="-658411" y="9690776"/>
            <a:ext cx="7050506" cy="1173719"/>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본 연구는 동 저자들이 세계 최고 권위의 인공지능 학회인 </a:t>
            </a:r>
            <a:r>
              <a:rPr lang="en-US" altLang="ko-KR" sz="1200" dirty="0">
                <a:latin typeface="나눔스퀘어" panose="020B0600000101010101" pitchFamily="50" charset="-127"/>
                <a:ea typeface="나눔스퀘어" panose="020B0600000101010101" pitchFamily="50" charset="-127"/>
              </a:rPr>
              <a:t>European Conference on Computer Vision (ECCV) 2022</a:t>
            </a:r>
            <a:r>
              <a:rPr lang="ko-KR" altLang="en-US" sz="1200" dirty="0">
                <a:latin typeface="나눔스퀘어" panose="020B0600000101010101" pitchFamily="50" charset="-127"/>
                <a:ea typeface="나눔스퀘어" panose="020B0600000101010101" pitchFamily="50" charset="-127"/>
              </a:rPr>
              <a:t>에서 게재 및 발표했던 연구의 확장 연구이다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또한</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김유왕</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김지연 학생은 유사 주제에 대해 작년 </a:t>
            </a:r>
            <a:r>
              <a:rPr lang="en-US" altLang="ko-KR" sz="1200" dirty="0">
                <a:latin typeface="나눔스퀘어" panose="020B0600000101010101" pitchFamily="50" charset="-127"/>
                <a:ea typeface="나눔스퀘어" panose="020B0600000101010101" pitchFamily="50" charset="-127"/>
              </a:rPr>
              <a:t>Qualcomm Innovation Fellowship Korea 2022 </a:t>
            </a:r>
            <a:r>
              <a:rPr lang="ko-KR" altLang="en-US" sz="1200" dirty="0">
                <a:latin typeface="나눔스퀘어" panose="020B0600000101010101" pitchFamily="50" charset="-127"/>
                <a:ea typeface="나눔스퀘어" panose="020B0600000101010101" pitchFamily="50" charset="-127"/>
              </a:rPr>
              <a:t>수상에 이어</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올해 </a:t>
            </a:r>
            <a:r>
              <a:rPr lang="en-US" altLang="ko-KR" sz="1200" dirty="0">
                <a:latin typeface="나눔스퀘어" panose="020B0600000101010101" pitchFamily="50" charset="-127"/>
                <a:ea typeface="나눔스퀘어" panose="020B0600000101010101" pitchFamily="50" charset="-127"/>
              </a:rPr>
              <a:t>ICT</a:t>
            </a:r>
            <a:r>
              <a:rPr lang="ko-KR" altLang="en-US" sz="1200" dirty="0">
                <a:latin typeface="나눔스퀘어" panose="020B0600000101010101" pitchFamily="50" charset="-127"/>
                <a:ea typeface="나눔스퀘어" panose="020B0600000101010101" pitchFamily="50" charset="-127"/>
              </a:rPr>
              <a:t>논문 공모 대제전에서 장관상을 수상하며 연속적인 쾌거를 이루었다</a:t>
            </a:r>
            <a:r>
              <a:rPr lang="en-US" altLang="ko-KR" sz="1200" dirty="0">
                <a:latin typeface="나눔스퀘어" panose="020B0600000101010101" pitchFamily="50" charset="-127"/>
                <a:ea typeface="나눔스퀘어" panose="020B0600000101010101" pitchFamily="50" charset="-127"/>
              </a:rPr>
              <a:t>.</a:t>
            </a:r>
          </a:p>
        </p:txBody>
      </p:sp>
      <p:sp>
        <p:nvSpPr>
          <p:cNvPr id="23" name="TextBox 22">
            <a:extLst>
              <a:ext uri="{FF2B5EF4-FFF2-40B4-BE49-F238E27FC236}">
                <a16:creationId xmlns:a16="http://schemas.microsoft.com/office/drawing/2014/main" id="{072E67B0-45FB-E1E5-29AC-81C6CA6A82F9}"/>
              </a:ext>
            </a:extLst>
          </p:cNvPr>
          <p:cNvSpPr txBox="1"/>
          <p:nvPr/>
        </p:nvSpPr>
        <p:spPr>
          <a:xfrm>
            <a:off x="-658411" y="10916646"/>
            <a:ext cx="7050506" cy="619721"/>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김유왕 학생은 현재 독일 </a:t>
            </a:r>
            <a:r>
              <a:rPr lang="en-US" altLang="ko-KR" sz="1200" dirty="0">
                <a:latin typeface="나눔스퀘어" panose="020B0600000101010101" pitchFamily="50" charset="-127"/>
                <a:ea typeface="나눔스퀘어" panose="020B0600000101010101" pitchFamily="50" charset="-127"/>
              </a:rPr>
              <a:t>Max Planck Institute for Informatics (University of Tübingen)</a:t>
            </a:r>
            <a:r>
              <a:rPr lang="ko-KR" altLang="en-US" sz="1200" dirty="0">
                <a:latin typeface="나눔스퀘어" panose="020B0600000101010101" pitchFamily="50" charset="-127"/>
                <a:ea typeface="나눔스퀘어" panose="020B0600000101010101" pitchFamily="50" charset="-127"/>
              </a:rPr>
              <a:t>의 </a:t>
            </a:r>
            <a:r>
              <a:rPr lang="en-US" altLang="ko-KR" sz="1200" dirty="0">
                <a:latin typeface="나눔스퀘어" panose="020B0600000101010101" pitchFamily="50" charset="-127"/>
                <a:ea typeface="나눔스퀘어" panose="020B0600000101010101" pitchFamily="50" charset="-127"/>
              </a:rPr>
              <a:t>research intern</a:t>
            </a:r>
            <a:r>
              <a:rPr lang="ko-KR" altLang="en-US" sz="1200" dirty="0">
                <a:latin typeface="나눔스퀘어" panose="020B0600000101010101" pitchFamily="50" charset="-127"/>
                <a:ea typeface="나눔스퀘어" panose="020B0600000101010101" pitchFamily="50" charset="-127"/>
              </a:rPr>
              <a:t>으로 초빙되어 활발히 연구를 수행 중이다</a:t>
            </a:r>
            <a:r>
              <a:rPr lang="en-US" altLang="ko-KR" sz="1200" dirty="0">
                <a:latin typeface="나눔스퀘어" panose="020B0600000101010101" pitchFamily="50" charset="-127"/>
                <a:ea typeface="나눔스퀘어" panose="020B0600000101010101" pitchFamily="50" charset="-127"/>
              </a:rPr>
              <a:t>.</a:t>
            </a:r>
          </a:p>
        </p:txBody>
      </p:sp>
    </p:spTree>
    <p:extLst>
      <p:ext uri="{BB962C8B-B14F-4D97-AF65-F5344CB8AC3E}">
        <p14:creationId xmlns:p14="http://schemas.microsoft.com/office/powerpoint/2010/main" val="3197386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2" y="1"/>
            <a:ext cx="12291021" cy="8999621"/>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3"/>
          <a:srcRect l="2870" t="14881" r="21780" b="51333"/>
          <a:stretch/>
        </p:blipFill>
        <p:spPr>
          <a:xfrm>
            <a:off x="1844199" y="-20389"/>
            <a:ext cx="10413389" cy="3940051"/>
          </a:xfrm>
          <a:prstGeom prst="rect">
            <a:avLst/>
          </a:prstGeom>
        </p:spPr>
      </p:pic>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4"/>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5"/>
          <a:srcRect l="13689" t="38891" r="22137" b="16176"/>
          <a:stretch/>
        </p:blipFill>
        <p:spPr>
          <a:xfrm>
            <a:off x="-33433" y="5658762"/>
            <a:ext cx="12291021" cy="4470751"/>
          </a:xfrm>
          <a:prstGeom prst="rect">
            <a:avLst/>
          </a:prstGeom>
        </p:spPr>
      </p:pic>
      <p:sp>
        <p:nvSpPr>
          <p:cNvPr id="20" name="TextBox 19">
            <a:extLst>
              <a:ext uri="{FF2B5EF4-FFF2-40B4-BE49-F238E27FC236}">
                <a16:creationId xmlns:a16="http://schemas.microsoft.com/office/drawing/2014/main" id="{2CF835D8-6356-41F3-AC40-3BF68CDAA748}"/>
              </a:ext>
            </a:extLst>
          </p:cNvPr>
          <p:cNvSpPr txBox="1"/>
          <p:nvPr/>
        </p:nvSpPr>
        <p:spPr>
          <a:xfrm>
            <a:off x="2766029" y="1749171"/>
            <a:ext cx="6584811"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김지연 </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통합과정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en-US" altLang="ko-KR"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 </a:t>
            </a: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오현빈 </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통합과정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en-US" altLang="ko-KR"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 </a:t>
            </a: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권병기 </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박사과정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en-US" altLang="ko-KR"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 </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84037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FE1CDF2-CB3A-4137-ACE2-DB8F8B37C12C}"/>
              </a:ext>
            </a:extLst>
          </p:cNvPr>
          <p:cNvSpPr txBox="1"/>
          <p:nvPr/>
        </p:nvSpPr>
        <p:spPr>
          <a:xfrm>
            <a:off x="1819074" y="2206202"/>
            <a:ext cx="8556977" cy="369332"/>
          </a:xfrm>
          <a:prstGeom prst="rect">
            <a:avLst/>
          </a:prstGeom>
          <a:noFill/>
        </p:spPr>
        <p:txBody>
          <a:bodyPr wrap="square" rtlCol="0">
            <a:spAutoFit/>
          </a:bodyPr>
          <a:lstStyle/>
          <a:p>
            <a:pPr algn="ctr"/>
            <a:r>
              <a:rPr lang="ko-KR" altLang="en-US"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제</a:t>
            </a:r>
            <a:r>
              <a:rPr lang="en-US" altLang="ko-KR"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19</a:t>
            </a:r>
            <a:r>
              <a:rPr lang="ko-KR" altLang="en-US"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회 한국로봇종합학술대회 </a:t>
            </a:r>
            <a:r>
              <a:rPr lang="en-US" altLang="ko-KR"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a:t>
            </a:r>
            <a:r>
              <a:rPr lang="en-US" altLang="ko-KR" b="1" dirty="0" err="1">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KRoC</a:t>
            </a:r>
            <a:r>
              <a:rPr lang="en-US" altLang="ko-KR"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 2024) </a:t>
            </a:r>
            <a:r>
              <a:rPr lang="en-US" altLang="ko-KR"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“AFCV </a:t>
            </a:r>
            <a:r>
              <a:rPr lang="ko-KR" altLang="en-US"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우수논문상</a:t>
            </a:r>
            <a:r>
              <a:rPr lang="en-US" altLang="ko-KR"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a:t>
            </a:r>
            <a:r>
              <a:rPr lang="ko-KR" altLang="en-US"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수상</a:t>
            </a:r>
          </a:p>
        </p:txBody>
      </p:sp>
      <p:sp>
        <p:nvSpPr>
          <p:cNvPr id="50" name="TextBox 49">
            <a:extLst>
              <a:ext uri="{FF2B5EF4-FFF2-40B4-BE49-F238E27FC236}">
                <a16:creationId xmlns:a16="http://schemas.microsoft.com/office/drawing/2014/main" id="{B084F8D2-8281-41BE-9F66-A5422A874F63}"/>
              </a:ext>
            </a:extLst>
          </p:cNvPr>
          <p:cNvSpPr txBox="1"/>
          <p:nvPr/>
        </p:nvSpPr>
        <p:spPr>
          <a:xfrm>
            <a:off x="560102" y="6979686"/>
            <a:ext cx="11225498" cy="900246"/>
          </a:xfrm>
          <a:prstGeom prst="rect">
            <a:avLst/>
          </a:prstGeom>
          <a:noFill/>
        </p:spPr>
        <p:txBody>
          <a:bodyPr wrap="square" rtlCol="0">
            <a:spAutoFit/>
          </a:bodyPr>
          <a:lstStyle/>
          <a:p>
            <a:pPr>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오태현 교수 연구팀 김지연 </a:t>
            </a:r>
            <a:r>
              <a:rPr lang="en-US" altLang="ko-KR" sz="1200" b="1" dirty="0">
                <a:latin typeface="나눔바른고딕" panose="020B0603020101020101" pitchFamily="50" charset="-127"/>
                <a:ea typeface="나눔바른고딕" panose="020B0603020101020101" pitchFamily="50" charset="-127"/>
              </a:rPr>
              <a:t>(IT</a:t>
            </a:r>
            <a:r>
              <a:rPr lang="ko-KR" altLang="en-US" sz="1200" b="1" dirty="0">
                <a:latin typeface="나눔바른고딕" panose="020B0603020101020101" pitchFamily="50" charset="-127"/>
                <a:ea typeface="나눔바른고딕" panose="020B0603020101020101" pitchFamily="50" charset="-127"/>
              </a:rPr>
              <a:t>융합</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통합과정</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오현빈 </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전자</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통합과정</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권병기</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인공지능</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박사과정</a:t>
            </a:r>
            <a:r>
              <a:rPr lang="en-US" altLang="ko-KR" sz="1200" b="1" dirty="0">
                <a:latin typeface="나눔바른고딕" panose="020B0603020101020101" pitchFamily="50" charset="-127"/>
                <a:ea typeface="나눔바른고딕" panose="020B0603020101020101" pitchFamily="50" charset="-127"/>
              </a:rPr>
              <a:t>)</a:t>
            </a:r>
            <a:r>
              <a:rPr lang="en-US" altLang="ko-KR" sz="1200" dirty="0">
                <a:latin typeface="나눔바른고딕" panose="020B0603020101020101" pitchFamily="50" charset="-127"/>
                <a:ea typeface="나눔바른고딕" panose="020B0603020101020101" pitchFamily="50" charset="-127"/>
              </a:rPr>
              <a:t> </a:t>
            </a:r>
            <a:r>
              <a:rPr lang="ko-KR" altLang="en-US" sz="1200" dirty="0">
                <a:latin typeface="나눔바른고딕" panose="020B0603020101020101" pitchFamily="50" charset="-127"/>
                <a:ea typeface="나눔바른고딕" panose="020B0603020101020101" pitchFamily="50" charset="-127"/>
              </a:rPr>
              <a:t>학생과 </a:t>
            </a:r>
            <a:r>
              <a:rPr lang="en-US" altLang="ko-KR" sz="1200" dirty="0">
                <a:latin typeface="나눔바른고딕" panose="020B0603020101020101" pitchFamily="50" charset="-127"/>
                <a:ea typeface="나눔바른고딕" panose="020B0603020101020101" pitchFamily="50" charset="-127"/>
              </a:rPr>
              <a:t>Google DeepMind, </a:t>
            </a:r>
            <a:r>
              <a:rPr lang="ko-KR" altLang="en-US" sz="1200" dirty="0">
                <a:latin typeface="나눔바른고딕" panose="020B0603020101020101" pitchFamily="50" charset="-127"/>
                <a:ea typeface="나눔바른고딕" panose="020B0603020101020101" pitchFamily="50" charset="-127"/>
              </a:rPr>
              <a:t>한국전자통신연구원</a:t>
            </a:r>
            <a:r>
              <a:rPr lang="en-US" altLang="ko-KR" sz="1200" dirty="0">
                <a:latin typeface="나눔바른고딕" panose="020B0603020101020101" pitchFamily="50" charset="-127"/>
                <a:ea typeface="나눔바른고딕" panose="020B0603020101020101" pitchFamily="50" charset="-127"/>
              </a:rPr>
              <a:t>(ETRI)</a:t>
            </a:r>
            <a:br>
              <a:rPr lang="en-US" altLang="ko-KR" sz="1200" dirty="0">
                <a:latin typeface="나눔바른고딕" panose="020B0603020101020101" pitchFamily="50" charset="-127"/>
                <a:ea typeface="나눔바른고딕" panose="020B0603020101020101" pitchFamily="50" charset="-127"/>
              </a:rPr>
            </a:br>
            <a:r>
              <a:rPr lang="ko-KR" altLang="en-US" sz="1200" dirty="0">
                <a:latin typeface="나눔바른고딕" panose="020B0603020101020101" pitchFamily="50" charset="-127"/>
                <a:ea typeface="나눔바른고딕" panose="020B0603020101020101" pitchFamily="50" charset="-127"/>
              </a:rPr>
              <a:t>이 협업하여 연구한 ‘통합적 장면 이해를 위한 깊이 기반 비디오 전역 분할 모델’ 논문</a:t>
            </a:r>
            <a:r>
              <a:rPr lang="en-US" altLang="ko-KR" sz="1200"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구두발표 논문</a:t>
            </a:r>
            <a:r>
              <a:rPr lang="en-US" altLang="ko-KR" sz="1200"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이 한국로봇학회가 주관하는 ‘제</a:t>
            </a:r>
            <a:r>
              <a:rPr lang="en-US" altLang="ko-KR" sz="1200" dirty="0">
                <a:latin typeface="나눔바른고딕" panose="020B0603020101020101" pitchFamily="50" charset="-127"/>
                <a:ea typeface="나눔바른고딕" panose="020B0603020101020101" pitchFamily="50" charset="-127"/>
              </a:rPr>
              <a:t>19</a:t>
            </a:r>
            <a:r>
              <a:rPr lang="ko-KR" altLang="en-US" sz="1200" dirty="0">
                <a:latin typeface="나눔바른고딕" panose="020B0603020101020101" pitchFamily="50" charset="-127"/>
                <a:ea typeface="나눔바른고딕" panose="020B0603020101020101" pitchFamily="50" charset="-127"/>
              </a:rPr>
              <a:t>회 한국로봇종합학술대회 </a:t>
            </a:r>
            <a:r>
              <a:rPr lang="en-US" altLang="ko-KR" sz="1200" dirty="0">
                <a:latin typeface="나눔바른고딕" panose="020B0603020101020101" pitchFamily="50" charset="-127"/>
                <a:ea typeface="나눔바른고딕" panose="020B0603020101020101" pitchFamily="50" charset="-127"/>
              </a:rPr>
              <a:t>(</a:t>
            </a:r>
            <a:r>
              <a:rPr lang="en-US" altLang="ko-KR" sz="1200" dirty="0" err="1">
                <a:latin typeface="나눔바른고딕" panose="020B0603020101020101" pitchFamily="50" charset="-127"/>
                <a:ea typeface="나눔바른고딕" panose="020B0603020101020101" pitchFamily="50" charset="-127"/>
              </a:rPr>
              <a:t>KRoC</a:t>
            </a:r>
            <a:r>
              <a:rPr lang="en-US" altLang="ko-KR" sz="1200" dirty="0">
                <a:latin typeface="나눔바른고딕" panose="020B0603020101020101" pitchFamily="50" charset="-127"/>
                <a:ea typeface="나눔바른고딕" panose="020B0603020101020101" pitchFamily="50" charset="-127"/>
              </a:rPr>
              <a:t> 2024)’ </a:t>
            </a:r>
            <a:r>
              <a:rPr lang="ko-KR" altLang="en-US" sz="1200" dirty="0">
                <a:latin typeface="나눔바른고딕" panose="020B0603020101020101" pitchFamily="50" charset="-127"/>
                <a:ea typeface="나눔바른고딕" panose="020B0603020101020101" pitchFamily="50" charset="-127"/>
              </a:rPr>
              <a:t>에서 </a:t>
            </a:r>
            <a:r>
              <a:rPr lang="en-US" altLang="ko-KR" sz="1200" b="1" dirty="0">
                <a:latin typeface="나눔바른고딕" panose="020B0603020101020101" pitchFamily="50" charset="-127"/>
                <a:ea typeface="나눔바른고딕" panose="020B0603020101020101" pitchFamily="50" charset="-127"/>
              </a:rPr>
              <a:t>AFCV (Asian Federation of Computer Vision) Best Paper Award (</a:t>
            </a:r>
            <a:r>
              <a:rPr lang="ko-KR" altLang="en-US" sz="1200" b="1" dirty="0">
                <a:latin typeface="나눔바른고딕" panose="020B0603020101020101" pitchFamily="50" charset="-127"/>
                <a:ea typeface="나눔바른고딕" panose="020B0603020101020101" pitchFamily="50" charset="-127"/>
              </a:rPr>
              <a:t>우수논문상</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를 </a:t>
            </a:r>
            <a:r>
              <a:rPr lang="ko-KR" altLang="en-US" sz="1200" b="1" dirty="0">
                <a:latin typeface="나눔바른고딕" panose="020B0603020101020101" pitchFamily="50" charset="-127"/>
                <a:ea typeface="나눔바른고딕" panose="020B0603020101020101" pitchFamily="50" charset="-127"/>
              </a:rPr>
              <a:t>수상</a:t>
            </a:r>
            <a:r>
              <a:rPr lang="ko-KR" altLang="en-US" sz="1200" dirty="0">
                <a:latin typeface="나눔바른고딕" panose="020B0603020101020101" pitchFamily="50" charset="-127"/>
                <a:ea typeface="나눔바른고딕" panose="020B0603020101020101" pitchFamily="50" charset="-127"/>
              </a:rPr>
              <a:t>하였다</a:t>
            </a:r>
            <a:r>
              <a:rPr lang="en-US" altLang="ko-KR" sz="1200" dirty="0">
                <a:latin typeface="나눔바른고딕" panose="020B0603020101020101" pitchFamily="50" charset="-127"/>
                <a:ea typeface="나눔바른고딕" panose="020B0603020101020101" pitchFamily="50" charset="-127"/>
              </a:rPr>
              <a:t>. </a:t>
            </a:r>
          </a:p>
        </p:txBody>
      </p:sp>
      <p:cxnSp>
        <p:nvCxnSpPr>
          <p:cNvPr id="53" name="직선 연결선 52">
            <a:extLst>
              <a:ext uri="{FF2B5EF4-FFF2-40B4-BE49-F238E27FC236}">
                <a16:creationId xmlns:a16="http://schemas.microsoft.com/office/drawing/2014/main" id="{76676987-CC9D-48CE-B931-6AE111D36D89}"/>
              </a:ext>
            </a:extLst>
          </p:cNvPr>
          <p:cNvCxnSpPr>
            <a:cxnSpLocks/>
          </p:cNvCxnSpPr>
          <p:nvPr/>
        </p:nvCxnSpPr>
        <p:spPr>
          <a:xfrm>
            <a:off x="1840375" y="2847434"/>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3160AB7-8452-482C-A505-7F3A374FA411}"/>
              </a:ext>
            </a:extLst>
          </p:cNvPr>
          <p:cNvSpPr txBox="1"/>
          <p:nvPr/>
        </p:nvSpPr>
        <p:spPr>
          <a:xfrm>
            <a:off x="560102" y="7926512"/>
            <a:ext cx="11225496" cy="623248"/>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학술대회는 국내 최대 규모의 로봇 학술 대회로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올해 학술대회에 제출된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507</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편의 논문 중 그 우수성을 인정받아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AFCV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우수논문상으로 선정되었다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507</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편의 논문이 발표된 본 학회에서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AFCV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우수논문상은 총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3</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개의 분과 중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Computer Vision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분과 내에서 단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1</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편에게만 수여되는 뜻 깊은 상이다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p>
        </p:txBody>
      </p:sp>
      <p:sp>
        <p:nvSpPr>
          <p:cNvPr id="29" name="TextBox 28">
            <a:extLst>
              <a:ext uri="{FF2B5EF4-FFF2-40B4-BE49-F238E27FC236}">
                <a16:creationId xmlns:a16="http://schemas.microsoft.com/office/drawing/2014/main" id="{CE10D40A-0679-4C43-B909-AB25742A5D39}"/>
              </a:ext>
            </a:extLst>
          </p:cNvPr>
          <p:cNvSpPr txBox="1"/>
          <p:nvPr/>
        </p:nvSpPr>
        <p:spPr>
          <a:xfrm>
            <a:off x="8568535" y="6305790"/>
            <a:ext cx="3386548" cy="307777"/>
          </a:xfrm>
          <a:prstGeom prst="rect">
            <a:avLst/>
          </a:prstGeom>
          <a:noFill/>
        </p:spPr>
        <p:txBody>
          <a:bodyPr wrap="square" rtlCol="0">
            <a:spAutoFit/>
          </a:bodyPr>
          <a:lstStyle/>
          <a:p>
            <a:pPr algn="ctr"/>
            <a:r>
              <a:rPr lang="ko-KR" altLang="en-US" sz="1400" b="1" dirty="0">
                <a:latin typeface="나눔바른고딕" panose="020B0603020101020101" pitchFamily="34" charset="-127"/>
                <a:ea typeface="나눔바른고딕" panose="020B0603020101020101" pitchFamily="34" charset="-127"/>
              </a:rPr>
              <a:t>오태현 교수 </a:t>
            </a:r>
            <a:r>
              <a:rPr lang="en-US" altLang="ko-KR" sz="1400" b="1" dirty="0">
                <a:latin typeface="나눔바른고딕" panose="020B0603020101020101" pitchFamily="34" charset="-127"/>
                <a:ea typeface="나눔바른고딕" panose="020B0603020101020101" pitchFamily="34" charset="-127"/>
              </a:rPr>
              <a:t>(</a:t>
            </a:r>
            <a:r>
              <a:rPr lang="ko-KR" altLang="en-US" sz="1400" b="1" dirty="0">
                <a:latin typeface="나눔바른고딕" panose="020B0603020101020101" pitchFamily="34" charset="-127"/>
                <a:ea typeface="나눔바른고딕" panose="020B0603020101020101" pitchFamily="34" charset="-127"/>
              </a:rPr>
              <a:t>지도교수</a:t>
            </a:r>
            <a:r>
              <a:rPr lang="en-US" altLang="ko-KR" sz="1400" b="1" dirty="0">
                <a:latin typeface="나눔바른고딕" panose="020B0603020101020101" pitchFamily="34" charset="-127"/>
                <a:ea typeface="나눔바른고딕" panose="020B0603020101020101" pitchFamily="34" charset="-127"/>
              </a:rPr>
              <a:t>)</a:t>
            </a:r>
            <a:endParaRPr lang="ko-KR" altLang="en-US" sz="1400" b="1" dirty="0">
              <a:latin typeface="나눔바른고딕" panose="020B0603020101020101" pitchFamily="34" charset="-127"/>
              <a:ea typeface="나눔바른고딕" panose="020B0603020101020101" pitchFamily="34" charset="-127"/>
            </a:endParaRPr>
          </a:p>
        </p:txBody>
      </p:sp>
      <p:sp>
        <p:nvSpPr>
          <p:cNvPr id="32" name="TextBox 31">
            <a:extLst>
              <a:ext uri="{FF2B5EF4-FFF2-40B4-BE49-F238E27FC236}">
                <a16:creationId xmlns:a16="http://schemas.microsoft.com/office/drawing/2014/main" id="{E5DC4978-670B-4ECA-96B0-AC6328BE31E0}"/>
              </a:ext>
            </a:extLst>
          </p:cNvPr>
          <p:cNvSpPr txBox="1"/>
          <p:nvPr/>
        </p:nvSpPr>
        <p:spPr>
          <a:xfrm>
            <a:off x="431722" y="6305790"/>
            <a:ext cx="3386548" cy="307777"/>
          </a:xfrm>
          <a:prstGeom prst="rect">
            <a:avLst/>
          </a:prstGeom>
          <a:noFill/>
        </p:spPr>
        <p:txBody>
          <a:bodyPr wrap="square" rtlCol="0">
            <a:spAutoFit/>
          </a:bodyPr>
          <a:lstStyle/>
          <a:p>
            <a:pPr algn="ctr"/>
            <a:r>
              <a:rPr lang="ko-KR" altLang="en-US" sz="1400" b="1" dirty="0">
                <a:latin typeface="나눔바른고딕" panose="020B0603020101020101" pitchFamily="34" charset="-127"/>
                <a:ea typeface="나눔바른고딕" panose="020B0603020101020101" pitchFamily="34" charset="-127"/>
              </a:rPr>
              <a:t>김지연 </a:t>
            </a:r>
            <a:r>
              <a:rPr lang="en-US" altLang="ko-KR" sz="1400" b="1" dirty="0">
                <a:latin typeface="나눔바른고딕" panose="020B0603020101020101" pitchFamily="34" charset="-127"/>
                <a:ea typeface="나눔바른고딕" panose="020B0603020101020101" pitchFamily="34" charset="-127"/>
              </a:rPr>
              <a:t>(</a:t>
            </a:r>
            <a:r>
              <a:rPr lang="ko-KR" altLang="en-US" sz="1400" b="1" dirty="0">
                <a:latin typeface="나눔바른고딕" panose="020B0603020101020101" pitchFamily="34" charset="-127"/>
                <a:ea typeface="나눔바른고딕" panose="020B0603020101020101" pitchFamily="34" charset="-127"/>
              </a:rPr>
              <a:t>통합과정</a:t>
            </a:r>
            <a:r>
              <a:rPr lang="en-US" altLang="ko-KR" sz="1400" b="1" dirty="0">
                <a:latin typeface="나눔바른고딕" panose="020B0603020101020101" pitchFamily="34" charset="-127"/>
                <a:ea typeface="나눔바른고딕" panose="020B0603020101020101" pitchFamily="34" charset="-127"/>
              </a:rPr>
              <a:t>)</a:t>
            </a:r>
            <a:endParaRPr lang="ko-KR" altLang="en-US" sz="1400" b="1" dirty="0">
              <a:latin typeface="나눔바른고딕" panose="020B0603020101020101" pitchFamily="34" charset="-127"/>
              <a:ea typeface="나눔바른고딕" panose="020B0603020101020101" pitchFamily="34" charset="-127"/>
            </a:endParaRPr>
          </a:p>
        </p:txBody>
      </p:sp>
      <p:pic>
        <p:nvPicPr>
          <p:cNvPr id="33" name="그림 32" descr="인간의 얼굴, 사람, 미소, 입술이(가) 표시된 사진&#10;&#10;자동 생성된 설명">
            <a:extLst>
              <a:ext uri="{FF2B5EF4-FFF2-40B4-BE49-F238E27FC236}">
                <a16:creationId xmlns:a16="http://schemas.microsoft.com/office/drawing/2014/main" id="{641FA192-8836-4C91-BD8C-95353E359B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5494" y="3278777"/>
            <a:ext cx="2619004" cy="2908635"/>
          </a:xfrm>
          <a:prstGeom prst="rect">
            <a:avLst/>
          </a:prstGeom>
        </p:spPr>
      </p:pic>
      <p:pic>
        <p:nvPicPr>
          <p:cNvPr id="35" name="Picture 4">
            <a:extLst>
              <a:ext uri="{FF2B5EF4-FFF2-40B4-BE49-F238E27FC236}">
                <a16:creationId xmlns:a16="http://schemas.microsoft.com/office/drawing/2014/main" id="{F036861D-BCF9-43FF-B6E6-53B0C5D720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74463" y="3278777"/>
            <a:ext cx="2099611" cy="2908635"/>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2324AD13-F7AB-4F15-944E-0A570B7F3B1B}"/>
              </a:ext>
            </a:extLst>
          </p:cNvPr>
          <p:cNvSpPr txBox="1"/>
          <p:nvPr/>
        </p:nvSpPr>
        <p:spPr>
          <a:xfrm>
            <a:off x="3268171" y="6305790"/>
            <a:ext cx="3386548" cy="307777"/>
          </a:xfrm>
          <a:prstGeom prst="rect">
            <a:avLst/>
          </a:prstGeom>
          <a:noFill/>
        </p:spPr>
        <p:txBody>
          <a:bodyPr wrap="square" rtlCol="0">
            <a:spAutoFit/>
          </a:bodyPr>
          <a:lstStyle/>
          <a:p>
            <a:pPr algn="ctr"/>
            <a:r>
              <a:rPr lang="ko-KR" altLang="en-US" sz="1400" b="1" dirty="0" err="1">
                <a:latin typeface="나눔바른고딕" panose="020B0603020101020101" pitchFamily="34" charset="-127"/>
                <a:ea typeface="나눔바른고딕" panose="020B0603020101020101" pitchFamily="34" charset="-127"/>
              </a:rPr>
              <a:t>오현빈</a:t>
            </a:r>
            <a:r>
              <a:rPr lang="ko-KR" altLang="en-US" sz="1400" b="1" dirty="0">
                <a:latin typeface="나눔바른고딕" panose="020B0603020101020101" pitchFamily="34" charset="-127"/>
                <a:ea typeface="나눔바른고딕" panose="020B0603020101020101" pitchFamily="34" charset="-127"/>
              </a:rPr>
              <a:t> </a:t>
            </a:r>
            <a:r>
              <a:rPr lang="en-US" altLang="ko-KR" sz="1400" b="1" dirty="0">
                <a:latin typeface="나눔바른고딕" panose="020B0603020101020101" pitchFamily="34" charset="-127"/>
                <a:ea typeface="나눔바른고딕" panose="020B0603020101020101" pitchFamily="34" charset="-127"/>
              </a:rPr>
              <a:t>(</a:t>
            </a:r>
            <a:r>
              <a:rPr lang="ko-KR" altLang="en-US" sz="1400" b="1" dirty="0">
                <a:latin typeface="나눔바른고딕" panose="020B0603020101020101" pitchFamily="34" charset="-127"/>
                <a:ea typeface="나눔바른고딕" panose="020B0603020101020101" pitchFamily="34" charset="-127"/>
              </a:rPr>
              <a:t>통합과정</a:t>
            </a:r>
            <a:r>
              <a:rPr lang="en-US" altLang="ko-KR" sz="1400" b="1" dirty="0">
                <a:latin typeface="나눔바른고딕" panose="020B0603020101020101" pitchFamily="34" charset="-127"/>
                <a:ea typeface="나눔바른고딕" panose="020B0603020101020101" pitchFamily="34" charset="-127"/>
              </a:rPr>
              <a:t>)</a:t>
            </a:r>
            <a:endParaRPr lang="ko-KR" altLang="en-US" sz="1400" b="1" dirty="0">
              <a:latin typeface="나눔바른고딕" panose="020B0603020101020101" pitchFamily="34" charset="-127"/>
              <a:ea typeface="나눔바른고딕" panose="020B0603020101020101" pitchFamily="34" charset="-127"/>
            </a:endParaRPr>
          </a:p>
        </p:txBody>
      </p:sp>
      <p:pic>
        <p:nvPicPr>
          <p:cNvPr id="39" name="그림 38">
            <a:extLst>
              <a:ext uri="{FF2B5EF4-FFF2-40B4-BE49-F238E27FC236}">
                <a16:creationId xmlns:a16="http://schemas.microsoft.com/office/drawing/2014/main" id="{F6D842E2-5DDC-48A9-991F-F40519EEADBA}"/>
              </a:ext>
            </a:extLst>
          </p:cNvPr>
          <p:cNvPicPr>
            <a:picLocks noChangeAspect="1"/>
          </p:cNvPicPr>
          <p:nvPr/>
        </p:nvPicPr>
        <p:blipFill rotWithShape="1">
          <a:blip r:embed="rId8"/>
          <a:srcRect l="570" t="1224" r="570" b="932"/>
          <a:stretch/>
        </p:blipFill>
        <p:spPr>
          <a:xfrm>
            <a:off x="6414039" y="3302555"/>
            <a:ext cx="2204153" cy="2908635"/>
          </a:xfrm>
          <a:prstGeom prst="rect">
            <a:avLst/>
          </a:prstGeom>
        </p:spPr>
      </p:pic>
      <p:sp>
        <p:nvSpPr>
          <p:cNvPr id="40" name="TextBox 39">
            <a:extLst>
              <a:ext uri="{FF2B5EF4-FFF2-40B4-BE49-F238E27FC236}">
                <a16:creationId xmlns:a16="http://schemas.microsoft.com/office/drawing/2014/main" id="{61989F69-E603-4477-A849-E541D55FB1F1}"/>
              </a:ext>
            </a:extLst>
          </p:cNvPr>
          <p:cNvSpPr txBox="1"/>
          <p:nvPr/>
        </p:nvSpPr>
        <p:spPr>
          <a:xfrm>
            <a:off x="5918353" y="6305791"/>
            <a:ext cx="3386548" cy="307777"/>
          </a:xfrm>
          <a:prstGeom prst="rect">
            <a:avLst/>
          </a:prstGeom>
          <a:noFill/>
        </p:spPr>
        <p:txBody>
          <a:bodyPr wrap="square" rtlCol="0">
            <a:spAutoFit/>
          </a:bodyPr>
          <a:lstStyle/>
          <a:p>
            <a:pPr algn="ctr"/>
            <a:r>
              <a:rPr lang="ko-KR" altLang="en-US" sz="1400" b="1" dirty="0" err="1">
                <a:latin typeface="나눔바른고딕" panose="020B0603020101020101" pitchFamily="34" charset="-127"/>
                <a:ea typeface="나눔바른고딕" panose="020B0603020101020101" pitchFamily="34" charset="-127"/>
              </a:rPr>
              <a:t>권병기</a:t>
            </a:r>
            <a:r>
              <a:rPr lang="ko-KR" altLang="en-US" sz="1400" b="1" dirty="0">
                <a:latin typeface="나눔바른고딕" panose="020B0603020101020101" pitchFamily="34" charset="-127"/>
                <a:ea typeface="나눔바른고딕" panose="020B0603020101020101" pitchFamily="34" charset="-127"/>
              </a:rPr>
              <a:t> </a:t>
            </a:r>
            <a:r>
              <a:rPr lang="en-US" altLang="ko-KR" sz="1400" b="1" dirty="0">
                <a:latin typeface="나눔바른고딕" panose="020B0603020101020101" pitchFamily="34" charset="-127"/>
                <a:ea typeface="나눔바른고딕" panose="020B0603020101020101" pitchFamily="34" charset="-127"/>
              </a:rPr>
              <a:t>(</a:t>
            </a:r>
            <a:r>
              <a:rPr lang="ko-KR" altLang="en-US" sz="1400" b="1" dirty="0">
                <a:latin typeface="나눔바른고딕" panose="020B0603020101020101" pitchFamily="34" charset="-127"/>
                <a:ea typeface="나눔바른고딕" panose="020B0603020101020101" pitchFamily="34" charset="-127"/>
              </a:rPr>
              <a:t>박사과정</a:t>
            </a:r>
            <a:r>
              <a:rPr lang="en-US" altLang="ko-KR" sz="1400" b="1" dirty="0">
                <a:latin typeface="나눔바른고딕" panose="020B0603020101020101" pitchFamily="34" charset="-127"/>
                <a:ea typeface="나눔바른고딕" panose="020B0603020101020101" pitchFamily="34" charset="-127"/>
              </a:rPr>
              <a:t>)</a:t>
            </a:r>
            <a:endParaRPr lang="ko-KR" altLang="en-US" sz="1400" b="1" dirty="0">
              <a:latin typeface="나눔바른고딕" panose="020B0603020101020101" pitchFamily="34" charset="-127"/>
              <a:ea typeface="나눔바른고딕" panose="020B0603020101020101" pitchFamily="34" charset="-127"/>
            </a:endParaRPr>
          </a:p>
        </p:txBody>
      </p:sp>
      <p:pic>
        <p:nvPicPr>
          <p:cNvPr id="41" name="그림 40" descr="인간의 얼굴, 사람, 야외, 미소이(가) 표시된 사진&#10;&#10;자동 생성된 설명">
            <a:extLst>
              <a:ext uri="{FF2B5EF4-FFF2-40B4-BE49-F238E27FC236}">
                <a16:creationId xmlns:a16="http://schemas.microsoft.com/office/drawing/2014/main" id="{F289EC1D-E829-4776-B938-90E05003649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6612" t="13286" r="14951"/>
          <a:stretch/>
        </p:blipFill>
        <p:spPr>
          <a:xfrm>
            <a:off x="9058157" y="3314063"/>
            <a:ext cx="2287176" cy="2898012"/>
          </a:xfrm>
          <a:prstGeom prst="rect">
            <a:avLst/>
          </a:prstGeom>
        </p:spPr>
      </p:pic>
      <p:sp>
        <p:nvSpPr>
          <p:cNvPr id="46" name="TextBox 45">
            <a:extLst>
              <a:ext uri="{FF2B5EF4-FFF2-40B4-BE49-F238E27FC236}">
                <a16:creationId xmlns:a16="http://schemas.microsoft.com/office/drawing/2014/main" id="{39175F65-24B0-46DD-BAEF-5878AC36B6A4}"/>
              </a:ext>
            </a:extLst>
          </p:cNvPr>
          <p:cNvSpPr txBox="1"/>
          <p:nvPr/>
        </p:nvSpPr>
        <p:spPr>
          <a:xfrm>
            <a:off x="560101" y="8662259"/>
            <a:ext cx="11225497" cy="623248"/>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연구는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RGB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비디오를 입력으로 받아 물체 분할 및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3D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깊이 추정을 동시에 수행하는 모델을 제안하였다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통합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디코더</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구조를 통해 기존 방법들보다 효율적인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멀티테스크</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통합 모델을 제안한 것이 본 연구의 큰 특징이다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연구는 주변 상황에 대한 인지 및 판단 능력이 필요한 자율 주행 기술의 기반 모델로의 가능성을 보여준 연구로 평가 받아 수상하게 되었다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p>
        </p:txBody>
      </p:sp>
      <p:sp>
        <p:nvSpPr>
          <p:cNvPr id="48" name="TextBox 47">
            <a:extLst>
              <a:ext uri="{FF2B5EF4-FFF2-40B4-BE49-F238E27FC236}">
                <a16:creationId xmlns:a16="http://schemas.microsoft.com/office/drawing/2014/main" id="{1102731E-E9FD-4B8D-9EF4-EBF38E16C276}"/>
              </a:ext>
            </a:extLst>
          </p:cNvPr>
          <p:cNvSpPr txBox="1"/>
          <p:nvPr/>
        </p:nvSpPr>
        <p:spPr>
          <a:xfrm>
            <a:off x="8078643" y="9400721"/>
            <a:ext cx="3972333"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Algorithmic Machine Intelligence(AMI LAB) @POSTECH</a:t>
            </a:r>
          </a:p>
        </p:txBody>
      </p:sp>
    </p:spTree>
    <p:extLst>
      <p:ext uri="{BB962C8B-B14F-4D97-AF65-F5344CB8AC3E}">
        <p14:creationId xmlns:p14="http://schemas.microsoft.com/office/powerpoint/2010/main" val="1134299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1" y="1"/>
            <a:ext cx="11970950" cy="11690564"/>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3"/>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4"/>
          <a:srcRect l="13689" t="38891" r="22137" b="16176"/>
          <a:stretch/>
        </p:blipFill>
        <p:spPr>
          <a:xfrm>
            <a:off x="-19985" y="9249392"/>
            <a:ext cx="11957504" cy="2441172"/>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5"/>
          <a:srcRect l="2870" t="14881" r="21780" b="51333"/>
          <a:stretch/>
        </p:blipFill>
        <p:spPr>
          <a:xfrm>
            <a:off x="1524129" y="4598"/>
            <a:ext cx="10413389" cy="3940051"/>
          </a:xfrm>
          <a:prstGeom prst="rect">
            <a:avLst/>
          </a:prstGeom>
        </p:spPr>
      </p:pic>
      <p:sp>
        <p:nvSpPr>
          <p:cNvPr id="50" name="TextBox 49">
            <a:extLst>
              <a:ext uri="{FF2B5EF4-FFF2-40B4-BE49-F238E27FC236}">
                <a16:creationId xmlns:a16="http://schemas.microsoft.com/office/drawing/2014/main" id="{B084F8D2-8281-41BE-9F66-A5422A874F63}"/>
              </a:ext>
            </a:extLst>
          </p:cNvPr>
          <p:cNvSpPr txBox="1"/>
          <p:nvPr/>
        </p:nvSpPr>
        <p:spPr>
          <a:xfrm>
            <a:off x="693187" y="7085222"/>
            <a:ext cx="10856451" cy="623248"/>
          </a:xfrm>
          <a:prstGeom prst="rect">
            <a:avLst/>
          </a:prstGeom>
          <a:noFill/>
        </p:spPr>
        <p:txBody>
          <a:bodyPr wrap="square" rtlCol="0">
            <a:spAutoFit/>
          </a:bodyPr>
          <a:lstStyle/>
          <a:p>
            <a:pPr>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통합과정 이동섭 학생</a:t>
            </a:r>
            <a:r>
              <a:rPr lang="en-US" altLang="ko-KR" sz="1200" b="1" dirty="0">
                <a:latin typeface="나눔바른고딕" panose="020B0603020101020101" pitchFamily="50" charset="-127"/>
                <a:ea typeface="나눔바른고딕" panose="020B0603020101020101" pitchFamily="50" charset="-127"/>
              </a:rPr>
              <a:t>(1</a:t>
            </a:r>
            <a:r>
              <a:rPr lang="ko-KR" altLang="en-US" sz="1200" b="1" dirty="0">
                <a:latin typeface="나눔바른고딕" panose="020B0603020101020101" pitchFamily="50" charset="-127"/>
                <a:ea typeface="나눔바른고딕" panose="020B0603020101020101" pitchFamily="50" charset="-127"/>
              </a:rPr>
              <a:t>저자</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지도교수</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 홍원빈 교수</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이 영국 리버풀에서 개최된 </a:t>
            </a:r>
            <a:r>
              <a:rPr lang="en-US" altLang="ko-KR" sz="1200" dirty="0">
                <a:latin typeface="나눔바른고딕" panose="020B0603020101020101" pitchFamily="50" charset="-127"/>
                <a:ea typeface="나눔바른고딕" panose="020B0603020101020101" pitchFamily="50" charset="-127"/>
              </a:rPr>
              <a:t>2026 IEEE International Workshop on Antenna Technology</a:t>
            </a:r>
            <a:r>
              <a:rPr lang="ko-KR" altLang="en-US" sz="1200" dirty="0">
                <a:latin typeface="나눔바른고딕" panose="020B0603020101020101" pitchFamily="50" charset="-127"/>
                <a:ea typeface="나눔바른고딕" panose="020B0603020101020101" pitchFamily="50" charset="-127"/>
              </a:rPr>
              <a:t>에서 우수한 연구 성과를 인정받아 </a:t>
            </a:r>
            <a:r>
              <a:rPr lang="en-US" altLang="ko-KR" sz="1200" b="1" dirty="0">
                <a:latin typeface="나눔바른고딕" panose="020B0603020101020101" pitchFamily="50" charset="-127"/>
                <a:ea typeface="나눔바른고딕" panose="020B0603020101020101" pitchFamily="50" charset="-127"/>
              </a:rPr>
              <a:t>Best Student Paper Award </a:t>
            </a:r>
            <a:r>
              <a:rPr lang="en-US" altLang="ko-KR" sz="1200" b="1" dirty="0" err="1">
                <a:latin typeface="나눔바른고딕" panose="020B0603020101020101" pitchFamily="50" charset="-127"/>
                <a:ea typeface="나눔바른고딕" panose="020B0603020101020101" pitchFamily="50" charset="-127"/>
              </a:rPr>
              <a:t>Honourable</a:t>
            </a:r>
            <a:r>
              <a:rPr lang="en-US" altLang="ko-KR" sz="1200" b="1" dirty="0">
                <a:latin typeface="나눔바른고딕" panose="020B0603020101020101" pitchFamily="50" charset="-127"/>
                <a:ea typeface="나눔바른고딕" panose="020B0603020101020101" pitchFamily="50" charset="-127"/>
              </a:rPr>
              <a:t> Mention Certificate</a:t>
            </a:r>
            <a:r>
              <a:rPr lang="ko-KR" altLang="en-US" sz="1200" dirty="0">
                <a:latin typeface="나눔바른고딕" panose="020B0603020101020101" pitchFamily="50" charset="-127"/>
                <a:ea typeface="나눔바른고딕" panose="020B0603020101020101" pitchFamily="50" charset="-127"/>
              </a:rPr>
              <a:t>를 </a:t>
            </a:r>
            <a:r>
              <a:rPr lang="ko-KR" altLang="en-US" sz="1200" b="1" dirty="0">
                <a:latin typeface="나눔바른고딕" panose="020B0603020101020101" pitchFamily="50" charset="-127"/>
                <a:ea typeface="나눔바른고딕" panose="020B0603020101020101" pitchFamily="50" charset="-127"/>
              </a:rPr>
              <a:t>수상</a:t>
            </a:r>
            <a:r>
              <a:rPr lang="ko-KR" altLang="en-US" sz="1200" dirty="0">
                <a:latin typeface="나눔바른고딕" panose="020B0603020101020101" pitchFamily="50" charset="-127"/>
                <a:ea typeface="나눔바른고딕" panose="020B0603020101020101" pitchFamily="50" charset="-127"/>
              </a:rPr>
              <a:t>하였다</a:t>
            </a:r>
            <a:r>
              <a:rPr lang="en-US" altLang="ko-KR" sz="1200" dirty="0">
                <a:latin typeface="나눔바른고딕" panose="020B0603020101020101" pitchFamily="50" charset="-127"/>
                <a:ea typeface="나눔바른고딕" panose="020B0603020101020101" pitchFamily="50" charset="-127"/>
              </a:rPr>
              <a:t>. </a:t>
            </a:r>
          </a:p>
        </p:txBody>
      </p:sp>
      <p:sp>
        <p:nvSpPr>
          <p:cNvPr id="25" name="TextBox 24">
            <a:extLst>
              <a:ext uri="{FF2B5EF4-FFF2-40B4-BE49-F238E27FC236}">
                <a16:creationId xmlns:a16="http://schemas.microsoft.com/office/drawing/2014/main" id="{C3160AB7-8452-482C-A505-7F3A374FA411}"/>
              </a:ext>
            </a:extLst>
          </p:cNvPr>
          <p:cNvSpPr txBox="1"/>
          <p:nvPr/>
        </p:nvSpPr>
        <p:spPr>
          <a:xfrm>
            <a:off x="693187" y="7741958"/>
            <a:ext cx="10735079" cy="623248"/>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해당 학회는 안테나 및 전자기파 분야의 최신 기술과 연구 성과를 공유하는 국제 학술대회로 총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122</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편의 논문이 채택되었으며</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 가운데 우수 논문 후보로 선정된 일부 논문을 대상으로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Best Student Paper Award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심사가 진행되었다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p>
        </p:txBody>
      </p:sp>
      <p:sp>
        <p:nvSpPr>
          <p:cNvPr id="21" name="TextBox 20">
            <a:extLst>
              <a:ext uri="{FF2B5EF4-FFF2-40B4-BE49-F238E27FC236}">
                <a16:creationId xmlns:a16="http://schemas.microsoft.com/office/drawing/2014/main" id="{593BCE1F-9677-450D-B038-C1CA2D266545}"/>
              </a:ext>
            </a:extLst>
          </p:cNvPr>
          <p:cNvSpPr txBox="1"/>
          <p:nvPr/>
        </p:nvSpPr>
        <p:spPr>
          <a:xfrm>
            <a:off x="4229370" y="6689296"/>
            <a:ext cx="2431684"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홍원빈 교수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지도교수</a:t>
            </a:r>
            <a:r>
              <a:rPr lang="en-US" altLang="ko-KR" sz="1200" b="1" dirty="0">
                <a:latin typeface="나눔스퀘어 Bold" panose="020B0600000101010101" pitchFamily="50" charset="-127"/>
                <a:ea typeface="나눔스퀘어 Bold" panose="020B0600000101010101" pitchFamily="50" charset="-127"/>
              </a:rPr>
              <a:t>)</a:t>
            </a:r>
          </a:p>
        </p:txBody>
      </p:sp>
      <p:sp>
        <p:nvSpPr>
          <p:cNvPr id="29" name="TextBox 28">
            <a:extLst>
              <a:ext uri="{FF2B5EF4-FFF2-40B4-BE49-F238E27FC236}">
                <a16:creationId xmlns:a16="http://schemas.microsoft.com/office/drawing/2014/main" id="{E99D64FA-434F-4E27-AD7A-A8C282C1A858}"/>
              </a:ext>
            </a:extLst>
          </p:cNvPr>
          <p:cNvSpPr txBox="1"/>
          <p:nvPr/>
        </p:nvSpPr>
        <p:spPr>
          <a:xfrm>
            <a:off x="1579498" y="6689296"/>
            <a:ext cx="2431684" cy="276999"/>
          </a:xfrm>
          <a:prstGeom prst="rect">
            <a:avLst/>
          </a:prstGeom>
          <a:noFill/>
        </p:spPr>
        <p:txBody>
          <a:bodyPr wrap="square" rtlCol="0">
            <a:spAutoFit/>
          </a:bodyPr>
          <a:lstStyle/>
          <a:p>
            <a:r>
              <a:rPr lang="ko-KR" altLang="en-US"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이동섭 </a:t>
            </a:r>
            <a:r>
              <a:rPr lang="en-US" altLang="ko-KR"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통합과정</a:t>
            </a:r>
            <a:r>
              <a:rPr lang="en-US" altLang="ko-KR"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49738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D214AD7-94B3-47C7-A3A6-07DD6694A97B}"/>
              </a:ext>
            </a:extLst>
          </p:cNvPr>
          <p:cNvSpPr txBox="1"/>
          <p:nvPr/>
        </p:nvSpPr>
        <p:spPr>
          <a:xfrm>
            <a:off x="2203412" y="2113730"/>
            <a:ext cx="7550317" cy="369332"/>
          </a:xfrm>
          <a:prstGeom prst="rect">
            <a:avLst/>
          </a:prstGeom>
          <a:noFill/>
        </p:spPr>
        <p:txBody>
          <a:bodyPr wrap="square" rtlCol="0">
            <a:spAutoFit/>
          </a:bodyPr>
          <a:lstStyle/>
          <a:p>
            <a:pPr algn="ctr"/>
            <a:r>
              <a:rPr lang="en-US" altLang="ko-KR"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2026 IEEE International Workshop on Antenna Technology,</a:t>
            </a:r>
          </a:p>
        </p:txBody>
      </p:sp>
      <p:cxnSp>
        <p:nvCxnSpPr>
          <p:cNvPr id="53" name="직선 연결선 52">
            <a:extLst>
              <a:ext uri="{FF2B5EF4-FFF2-40B4-BE49-F238E27FC236}">
                <a16:creationId xmlns:a16="http://schemas.microsoft.com/office/drawing/2014/main" id="{76676987-CC9D-48CE-B931-6AE111D36D89}"/>
              </a:ext>
            </a:extLst>
          </p:cNvPr>
          <p:cNvCxnSpPr>
            <a:cxnSpLocks/>
          </p:cNvCxnSpPr>
          <p:nvPr/>
        </p:nvCxnSpPr>
        <p:spPr>
          <a:xfrm>
            <a:off x="1497385" y="3014703"/>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651627A-374C-4BB4-B22E-9C9C681C083A}"/>
              </a:ext>
            </a:extLst>
          </p:cNvPr>
          <p:cNvSpPr txBox="1"/>
          <p:nvPr/>
        </p:nvSpPr>
        <p:spPr>
          <a:xfrm>
            <a:off x="4055490" y="1652235"/>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이동섭</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통합과정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24" name="TextBox 23">
            <a:extLst>
              <a:ext uri="{FF2B5EF4-FFF2-40B4-BE49-F238E27FC236}">
                <a16:creationId xmlns:a16="http://schemas.microsoft.com/office/drawing/2014/main" id="{8DF2B7A2-8613-43C4-97E9-B7B7FFA0AF73}"/>
              </a:ext>
            </a:extLst>
          </p:cNvPr>
          <p:cNvSpPr txBox="1"/>
          <p:nvPr/>
        </p:nvSpPr>
        <p:spPr>
          <a:xfrm>
            <a:off x="2074598" y="2479344"/>
            <a:ext cx="7389190" cy="369332"/>
          </a:xfrm>
          <a:prstGeom prst="rect">
            <a:avLst/>
          </a:prstGeom>
          <a:noFill/>
        </p:spPr>
        <p:txBody>
          <a:bodyPr wrap="square" rtlCol="0">
            <a:spAutoFit/>
          </a:bodyPr>
          <a:lstStyle/>
          <a:p>
            <a:pPr algn="ct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Best Student Paper Award (</a:t>
            </a:r>
            <a:r>
              <a:rPr lang="en-US" altLang="ko-KR" dirty="0" err="1">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Honourable</a:t>
            </a: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Mention)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수상</a:t>
            </a:r>
          </a:p>
        </p:txBody>
      </p:sp>
      <p:sp>
        <p:nvSpPr>
          <p:cNvPr id="26" name="TextBox 25">
            <a:extLst>
              <a:ext uri="{FF2B5EF4-FFF2-40B4-BE49-F238E27FC236}">
                <a16:creationId xmlns:a16="http://schemas.microsoft.com/office/drawing/2014/main" id="{2D948971-4B10-49D8-82E0-2F534851F9A8}"/>
              </a:ext>
            </a:extLst>
          </p:cNvPr>
          <p:cNvSpPr txBox="1"/>
          <p:nvPr/>
        </p:nvSpPr>
        <p:spPr>
          <a:xfrm>
            <a:off x="693187" y="8398694"/>
            <a:ext cx="10735079" cy="1177245"/>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이동섭 학생의 논문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Dual-Band Dual-Polarized Shared Aperture Traveling-Wave Antenna Using Hybrid Dual-Mode </a:t>
            </a:r>
            <a:r>
              <a:rPr lang="en-US" altLang="ko-KR" sz="1200" dirty="0" err="1">
                <a:latin typeface="나눔바른고딕" panose="020B0603020101020101" pitchFamily="50" charset="-127"/>
                <a:ea typeface="나눔바른고딕" panose="020B0603020101020101" pitchFamily="50" charset="-127"/>
                <a:cs typeface="Arial" panose="020B0604020202020204" pitchFamily="34" charset="0"/>
              </a:rPr>
              <a:t>Floquet</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Excitation for Satellite ISAC Systems”</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는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Student Paper Award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후보로 선정된 이후</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최종적으로 </a:t>
            </a:r>
            <a:r>
              <a:rPr lang="en-US" altLang="ko-KR" sz="1200" dirty="0" err="1">
                <a:latin typeface="나눔바른고딕" panose="020B0603020101020101" pitchFamily="50" charset="-127"/>
                <a:ea typeface="나눔바른고딕" panose="020B0603020101020101" pitchFamily="50" charset="-127"/>
                <a:cs typeface="Arial" panose="020B0604020202020204" pitchFamily="34" charset="0"/>
              </a:rPr>
              <a:t>Honourable</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Mention</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을 수상하며 연구의 독창성과 기술적 완성도를 인정받았다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연구는 단일 개구</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(shared aperture)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구조에서 이중대역 및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이중편파</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동작을 동시에 구현하는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Traveling-Wave Antenna</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를 제안하고</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hybrid dual-mode </a:t>
            </a:r>
            <a:r>
              <a:rPr lang="en-US" altLang="ko-KR" sz="1200" dirty="0" err="1">
                <a:latin typeface="나눔바른고딕" panose="020B0603020101020101" pitchFamily="50" charset="-127"/>
                <a:ea typeface="나눔바른고딕" panose="020B0603020101020101" pitchFamily="50" charset="-127"/>
                <a:cs typeface="Arial" panose="020B0604020202020204" pitchFamily="34" charset="0"/>
              </a:rPr>
              <a:t>Floquet</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excitation</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을 활용하여 효율적인 빔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조향</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특성을 달성한 점에서 기존 구조 대비 차별성을 갖는다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p>
        </p:txBody>
      </p:sp>
      <p:pic>
        <p:nvPicPr>
          <p:cNvPr id="28" name="그림 27" descr="사람, 의류, 인간의 얼굴, 목이(가) 표시된 사진&#10;&#10;AI 생성 콘텐츠는 정확하지 않을 수 있습니다.">
            <a:extLst>
              <a:ext uri="{FF2B5EF4-FFF2-40B4-BE49-F238E27FC236}">
                <a16:creationId xmlns:a16="http://schemas.microsoft.com/office/drawing/2014/main" id="{DD658C5B-DEFC-43F9-BE08-28E8C6A014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854" y="3223175"/>
            <a:ext cx="2654523" cy="3412959"/>
          </a:xfrm>
          <a:prstGeom prst="rect">
            <a:avLst/>
          </a:prstGeom>
        </p:spPr>
      </p:pic>
      <p:pic>
        <p:nvPicPr>
          <p:cNvPr id="30" name="Picture 2" descr="20190708_ProfessorWonbinHong_Pictures">
            <a:extLst>
              <a:ext uri="{FF2B5EF4-FFF2-40B4-BE49-F238E27FC236}">
                <a16:creationId xmlns:a16="http://schemas.microsoft.com/office/drawing/2014/main" id="{E4995B4F-2EDF-48A4-A190-208F7BF8578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6267"/>
          <a:stretch>
            <a:fillRect/>
          </a:stretch>
        </p:blipFill>
        <p:spPr bwMode="auto">
          <a:xfrm>
            <a:off x="3691001" y="3395735"/>
            <a:ext cx="2670349" cy="3240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Box 39">
            <a:extLst>
              <a:ext uri="{FF2B5EF4-FFF2-40B4-BE49-F238E27FC236}">
                <a16:creationId xmlns:a16="http://schemas.microsoft.com/office/drawing/2014/main" id="{271498E6-70C8-4F7E-B32F-CBD5B3D79A48}"/>
              </a:ext>
            </a:extLst>
          </p:cNvPr>
          <p:cNvSpPr txBox="1"/>
          <p:nvPr/>
        </p:nvSpPr>
        <p:spPr>
          <a:xfrm>
            <a:off x="6988072" y="10921760"/>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Microwave, Antenna, Device and Systems (MADs LAB) @POSTECH</a:t>
            </a:r>
          </a:p>
        </p:txBody>
      </p:sp>
      <p:sp>
        <p:nvSpPr>
          <p:cNvPr id="27" name="TextBox 26">
            <a:extLst>
              <a:ext uri="{FF2B5EF4-FFF2-40B4-BE49-F238E27FC236}">
                <a16:creationId xmlns:a16="http://schemas.microsoft.com/office/drawing/2014/main" id="{E2983890-D9B7-48EB-B35B-4ECB1A2C8CDA}"/>
              </a:ext>
            </a:extLst>
          </p:cNvPr>
          <p:cNvSpPr txBox="1"/>
          <p:nvPr/>
        </p:nvSpPr>
        <p:spPr>
          <a:xfrm>
            <a:off x="693187" y="9609426"/>
            <a:ext cx="10735079" cy="623248"/>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특히</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위성 통신 환경에서 요구되는 통신과 센싱 기능의 통합</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(ISAC)</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을 고려한 안테나 구조를 제시함으로써</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차세대 안테나 시스템의 설계 방향을 제시하였다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이번 성과는 국제 학술대회에서 연구의 우수성과 경쟁력을 인정받은 결과로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향후 안테나 및 전자기파 응용 분야에서의 연구 확장 가능성을 보여주는 중요한 사례로 평가된다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pic>
        <p:nvPicPr>
          <p:cNvPr id="22" name="그림 21">
            <a:extLst>
              <a:ext uri="{FF2B5EF4-FFF2-40B4-BE49-F238E27FC236}">
                <a16:creationId xmlns:a16="http://schemas.microsoft.com/office/drawing/2014/main" id="{CEF9F367-7089-4906-8740-A636EB03A5B1}"/>
              </a:ext>
            </a:extLst>
          </p:cNvPr>
          <p:cNvPicPr>
            <a:picLocks noChangeAspect="1"/>
          </p:cNvPicPr>
          <p:nvPr/>
        </p:nvPicPr>
        <p:blipFill>
          <a:blip r:embed="rId8"/>
          <a:stretch>
            <a:fillRect/>
          </a:stretch>
        </p:blipFill>
        <p:spPr>
          <a:xfrm>
            <a:off x="6509293" y="3380317"/>
            <a:ext cx="4726192" cy="3255817"/>
          </a:xfrm>
          <a:prstGeom prst="rect">
            <a:avLst/>
          </a:prstGeom>
        </p:spPr>
      </p:pic>
    </p:spTree>
    <p:extLst>
      <p:ext uri="{BB962C8B-B14F-4D97-AF65-F5344CB8AC3E}">
        <p14:creationId xmlns:p14="http://schemas.microsoft.com/office/powerpoint/2010/main" val="3208903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1022684" y="0"/>
            <a:ext cx="7869865" cy="11162221"/>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dirty="0"/>
          </a:p>
        </p:txBody>
      </p:sp>
      <p:pic>
        <p:nvPicPr>
          <p:cNvPr id="17" name="그림 16">
            <a:extLst>
              <a:ext uri="{FF2B5EF4-FFF2-40B4-BE49-F238E27FC236}">
                <a16:creationId xmlns:a16="http://schemas.microsoft.com/office/drawing/2014/main" id="{AEB622D7-5C73-45B9-809B-BCB535215E60}"/>
              </a:ext>
            </a:extLst>
          </p:cNvPr>
          <p:cNvPicPr>
            <a:picLocks noChangeAspect="1"/>
          </p:cNvPicPr>
          <p:nvPr/>
        </p:nvPicPr>
        <p:blipFill rotWithShape="1">
          <a:blip r:embed="rId3"/>
          <a:srcRect l="13689" t="38891" r="22137" b="16176"/>
          <a:stretch/>
        </p:blipFill>
        <p:spPr>
          <a:xfrm>
            <a:off x="-1022684" y="4292343"/>
            <a:ext cx="7881016" cy="6869878"/>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4"/>
          <a:srcRect l="2870" t="14881" r="21780" b="51333"/>
          <a:stretch/>
        </p:blipFill>
        <p:spPr>
          <a:xfrm>
            <a:off x="-2" y="0"/>
            <a:ext cx="6858002" cy="3940051"/>
          </a:xfrm>
          <a:prstGeom prst="rect">
            <a:avLst/>
          </a:prstGeom>
        </p:spPr>
      </p:pic>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5"/>
          <a:stretch>
            <a:fillRect/>
          </a:stretch>
        </p:blipFill>
        <p:spPr>
          <a:xfrm>
            <a:off x="431722" y="649383"/>
            <a:ext cx="2467833" cy="430148"/>
          </a:xfrm>
          <a:prstGeom prst="rect">
            <a:avLst/>
          </a:prstGeom>
        </p:spPr>
      </p:pic>
      <p:sp>
        <p:nvSpPr>
          <p:cNvPr id="18" name="TextBox 17">
            <a:extLst>
              <a:ext uri="{FF2B5EF4-FFF2-40B4-BE49-F238E27FC236}">
                <a16:creationId xmlns:a16="http://schemas.microsoft.com/office/drawing/2014/main" id="{82D9C469-7142-4284-B72C-0DE417488127}"/>
              </a:ext>
            </a:extLst>
          </p:cNvPr>
          <p:cNvSpPr txBox="1"/>
          <p:nvPr/>
        </p:nvSpPr>
        <p:spPr>
          <a:xfrm>
            <a:off x="-351178" y="2164084"/>
            <a:ext cx="6441024" cy="646331"/>
          </a:xfrm>
          <a:prstGeom prst="rect">
            <a:avLst/>
          </a:prstGeom>
          <a:noFill/>
        </p:spPr>
        <p:txBody>
          <a:bodyPr wrap="square" rtlCol="0">
            <a:spAutoFit/>
          </a:bodyPr>
          <a:lstStyle/>
          <a:p>
            <a:pPr algn="ct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2023 IEEE Antennas and Propagation Society (AP-S) </a:t>
            </a:r>
            <a:b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b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Fellowship Program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선정</a:t>
            </a:r>
          </a:p>
        </p:txBody>
      </p:sp>
      <p:sp>
        <p:nvSpPr>
          <p:cNvPr id="20" name="TextBox 19">
            <a:extLst>
              <a:ext uri="{FF2B5EF4-FFF2-40B4-BE49-F238E27FC236}">
                <a16:creationId xmlns:a16="http://schemas.microsoft.com/office/drawing/2014/main" id="{2CF835D8-6356-41F3-AC40-3BF68CDAA748}"/>
              </a:ext>
            </a:extLst>
          </p:cNvPr>
          <p:cNvSpPr txBox="1"/>
          <p:nvPr/>
        </p:nvSpPr>
        <p:spPr>
          <a:xfrm>
            <a:off x="1285993" y="1731673"/>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윤영노</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박사과정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34" name="TextBox 33">
            <a:extLst>
              <a:ext uri="{FF2B5EF4-FFF2-40B4-BE49-F238E27FC236}">
                <a16:creationId xmlns:a16="http://schemas.microsoft.com/office/drawing/2014/main" id="{A0D1891A-425B-40CD-AB5E-86CE224A5167}"/>
              </a:ext>
            </a:extLst>
          </p:cNvPr>
          <p:cNvSpPr txBox="1"/>
          <p:nvPr/>
        </p:nvSpPr>
        <p:spPr>
          <a:xfrm>
            <a:off x="-613005" y="6414766"/>
            <a:ext cx="7050506" cy="1450718"/>
          </a:xfrm>
          <a:prstGeom prst="rect">
            <a:avLst/>
          </a:prstGeom>
          <a:noFill/>
        </p:spPr>
        <p:txBody>
          <a:bodyPr wrap="square" rtlCol="0">
            <a:spAutoFit/>
          </a:bodyPr>
          <a:lstStyle/>
          <a:p>
            <a:pPr algn="just">
              <a:lnSpc>
                <a:spcPct val="150000"/>
              </a:lnSpc>
            </a:pPr>
            <a:r>
              <a:rPr lang="ko-KR" altLang="en-US" sz="1200" b="1" dirty="0" err="1">
                <a:latin typeface="나눔스퀘어" panose="020B0600000101010101" pitchFamily="50" charset="-127"/>
                <a:ea typeface="나눔스퀘어" panose="020B0600000101010101" pitchFamily="50" charset="-127"/>
              </a:rPr>
              <a:t>포스텍</a:t>
            </a:r>
            <a:r>
              <a:rPr lang="ko-KR" altLang="en-US" sz="1200" b="1" dirty="0">
                <a:latin typeface="나눔스퀘어" panose="020B0600000101010101" pitchFamily="50" charset="-127"/>
                <a:ea typeface="나눔스퀘어" panose="020B0600000101010101" pitchFamily="50" charset="-127"/>
              </a:rPr>
              <a:t> 전자전기공학과 박사과정 윤영노 씨</a:t>
            </a:r>
            <a:r>
              <a:rPr lang="en-US" altLang="ko-KR" sz="1200" b="1" dirty="0">
                <a:latin typeface="나눔스퀘어" panose="020B0600000101010101" pitchFamily="50" charset="-127"/>
                <a:ea typeface="나눔스퀘어" panose="020B0600000101010101" pitchFamily="50" charset="-127"/>
              </a:rPr>
              <a:t>(</a:t>
            </a:r>
            <a:r>
              <a:rPr lang="ko-KR" altLang="en-US" sz="1200" b="1" dirty="0">
                <a:latin typeface="나눔스퀘어" panose="020B0600000101010101" pitchFamily="50" charset="-127"/>
                <a:ea typeface="나눔스퀘어" panose="020B0600000101010101" pitchFamily="50" charset="-127"/>
              </a:rPr>
              <a:t>지도교수</a:t>
            </a:r>
            <a:r>
              <a:rPr lang="en-US" altLang="ko-KR" sz="1200" b="1"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홍원빈 교수</a:t>
            </a:r>
            <a:r>
              <a:rPr lang="en-US" altLang="ko-KR" sz="1200" b="1"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가 국제전자전기공학회 전파 분과</a:t>
            </a:r>
            <a:r>
              <a:rPr lang="en-US" altLang="ko-KR" sz="1200" dirty="0">
                <a:latin typeface="나눔스퀘어" panose="020B0600000101010101" pitchFamily="50" charset="-127"/>
                <a:ea typeface="나눔스퀘어" panose="020B0600000101010101" pitchFamily="50" charset="-127"/>
              </a:rPr>
              <a:t>(IEEE Antennas and Propagation Society/IEEE AP-S)</a:t>
            </a:r>
            <a:r>
              <a:rPr lang="ko-KR" altLang="en-US" sz="1200" dirty="0">
                <a:latin typeface="나눔스퀘어" panose="020B0600000101010101" pitchFamily="50" charset="-127"/>
                <a:ea typeface="나눔스퀘어" panose="020B0600000101010101" pitchFamily="50" charset="-127"/>
              </a:rPr>
              <a:t>에서 수여하는 </a:t>
            </a:r>
            <a:r>
              <a:rPr lang="en-US" altLang="ko-KR" sz="1200" b="1" dirty="0">
                <a:latin typeface="나눔스퀘어" panose="020B0600000101010101" pitchFamily="50" charset="-127"/>
                <a:ea typeface="나눔스퀘어" panose="020B0600000101010101" pitchFamily="50" charset="-127"/>
              </a:rPr>
              <a:t>2023 IEEE Antennas and Propagation Society (AP-S) Fellowship Program</a:t>
            </a:r>
            <a:r>
              <a:rPr lang="ko-KR" altLang="en-US" sz="1200" dirty="0">
                <a:latin typeface="나눔스퀘어" panose="020B0600000101010101" pitchFamily="50" charset="-127"/>
                <a:ea typeface="나눔스퀘어" panose="020B0600000101010101" pitchFamily="50" charset="-127"/>
              </a:rPr>
              <a:t>에 </a:t>
            </a:r>
            <a:r>
              <a:rPr lang="ko-KR" altLang="en-US" sz="1200" b="1" dirty="0">
                <a:latin typeface="나눔스퀘어" panose="020B0600000101010101" pitchFamily="50" charset="-127"/>
                <a:ea typeface="나눔스퀘어" panose="020B0600000101010101" pitchFamily="50" charset="-127"/>
              </a:rPr>
              <a:t>선정</a:t>
            </a:r>
            <a:r>
              <a:rPr lang="ko-KR" altLang="en-US" sz="1200" dirty="0">
                <a:latin typeface="나눔스퀘어" panose="020B0600000101010101" pitchFamily="50" charset="-127"/>
                <a:ea typeface="나눔스퀘어" panose="020B0600000101010101" pitchFamily="50" charset="-127"/>
              </a:rPr>
              <a:t>되었다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전세계적으로 수 명의 수혜자만 선발하는 본 </a:t>
            </a:r>
            <a:r>
              <a:rPr lang="en-US" altLang="ko-KR" sz="1200" dirty="0">
                <a:latin typeface="나눔스퀘어" panose="020B0600000101010101" pitchFamily="50" charset="-127"/>
                <a:ea typeface="나눔스퀘어" panose="020B0600000101010101" pitchFamily="50" charset="-127"/>
              </a:rPr>
              <a:t>Fellowship Program</a:t>
            </a:r>
            <a:r>
              <a:rPr lang="ko-KR" altLang="en-US" sz="1200" dirty="0">
                <a:latin typeface="나눔스퀘어" panose="020B0600000101010101" pitchFamily="50" charset="-127"/>
                <a:ea typeface="나눔스퀘어" panose="020B0600000101010101" pitchFamily="50" charset="-127"/>
              </a:rPr>
              <a:t>에서 대한민국에서 수상자가 배출된 사례는 이번이 처음이다</a:t>
            </a:r>
            <a:r>
              <a:rPr lang="en-US" altLang="ko-KR" sz="1200" dirty="0">
                <a:latin typeface="나눔스퀘어" panose="020B0600000101010101" pitchFamily="50" charset="-127"/>
                <a:ea typeface="나눔스퀘어" panose="020B0600000101010101" pitchFamily="50" charset="-127"/>
              </a:rPr>
              <a:t>.</a:t>
            </a:r>
          </a:p>
          <a:p>
            <a:pPr algn="just">
              <a:lnSpc>
                <a:spcPct val="150000"/>
              </a:lnSpc>
            </a:pPr>
            <a:endParaRPr lang="en-US" altLang="ko-KR" sz="1200" dirty="0">
              <a:latin typeface="나눔스퀘어" panose="020B0600000101010101" pitchFamily="50" charset="-127"/>
              <a:ea typeface="나눔스퀘어" panose="020B0600000101010101" pitchFamily="50" charset="-127"/>
            </a:endParaRP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499925" y="1649417"/>
            <a:ext cx="491968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직선 연결선 61">
            <a:extLst>
              <a:ext uri="{FF2B5EF4-FFF2-40B4-BE49-F238E27FC236}">
                <a16:creationId xmlns:a16="http://schemas.microsoft.com/office/drawing/2014/main" id="{286AEB6E-6E9F-4CC6-9B22-01BF6BF723C2}"/>
              </a:ext>
            </a:extLst>
          </p:cNvPr>
          <p:cNvCxnSpPr>
            <a:cxnSpLocks/>
          </p:cNvCxnSpPr>
          <p:nvPr/>
        </p:nvCxnSpPr>
        <p:spPr>
          <a:xfrm>
            <a:off x="-2" y="2947841"/>
            <a:ext cx="60898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A4048B5-C32E-44B6-A4B3-94F025D51BF8}"/>
              </a:ext>
            </a:extLst>
          </p:cNvPr>
          <p:cNvSpPr txBox="1"/>
          <p:nvPr/>
        </p:nvSpPr>
        <p:spPr>
          <a:xfrm>
            <a:off x="1966012" y="10301261"/>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Microwave, Antenna, Device and Systems (MADs LAB) @POSTECH</a:t>
            </a:r>
          </a:p>
        </p:txBody>
      </p:sp>
      <p:sp>
        <p:nvSpPr>
          <p:cNvPr id="23" name="TextBox 22">
            <a:extLst>
              <a:ext uri="{FF2B5EF4-FFF2-40B4-BE49-F238E27FC236}">
                <a16:creationId xmlns:a16="http://schemas.microsoft.com/office/drawing/2014/main" id="{63DDD2F9-AC3B-41D8-AD6C-3D2B524DCCD0}"/>
              </a:ext>
            </a:extLst>
          </p:cNvPr>
          <p:cNvSpPr txBox="1"/>
          <p:nvPr/>
        </p:nvSpPr>
        <p:spPr>
          <a:xfrm>
            <a:off x="3271092" y="6103147"/>
            <a:ext cx="1770892"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홍원빈 교수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지도교수</a:t>
            </a:r>
            <a:r>
              <a:rPr lang="en-US" altLang="ko-KR" sz="1200" b="1" dirty="0">
                <a:latin typeface="나눔스퀘어 Bold" panose="020B0600000101010101" pitchFamily="50" charset="-127"/>
                <a:ea typeface="나눔스퀘어 Bold" panose="020B0600000101010101" pitchFamily="50" charset="-127"/>
              </a:rPr>
              <a:t>)</a:t>
            </a:r>
          </a:p>
        </p:txBody>
      </p:sp>
      <p:sp>
        <p:nvSpPr>
          <p:cNvPr id="24" name="TextBox 23">
            <a:extLst>
              <a:ext uri="{FF2B5EF4-FFF2-40B4-BE49-F238E27FC236}">
                <a16:creationId xmlns:a16="http://schemas.microsoft.com/office/drawing/2014/main" id="{7C067783-6818-4B54-BC6D-3AF8B587F298}"/>
              </a:ext>
            </a:extLst>
          </p:cNvPr>
          <p:cNvSpPr txBox="1"/>
          <p:nvPr/>
        </p:nvSpPr>
        <p:spPr>
          <a:xfrm>
            <a:off x="664094" y="6103147"/>
            <a:ext cx="1426247" cy="276999"/>
          </a:xfrm>
          <a:prstGeom prst="rect">
            <a:avLst/>
          </a:prstGeom>
          <a:noFill/>
        </p:spPr>
        <p:txBody>
          <a:bodyPr wrap="square" rtlCol="0">
            <a:spAutoFit/>
          </a:bodyPr>
          <a:lstStyle/>
          <a:p>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윤영노 </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박사과정</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pic>
        <p:nvPicPr>
          <p:cNvPr id="30" name="Picture 2" descr="https://lh4.googleusercontent.com/lgdyzJ5ZOtzMj4ZLu5ivG8613KnFKOlBzwVLyeKHk-GjSXt1EVQviGcI8kuMAyceM2U_w9SnjUctoz9rJkAQwZLDCYgoWUjpDbucrice3lqO7kIVww=w1280">
            <a:extLst>
              <a:ext uri="{FF2B5EF4-FFF2-40B4-BE49-F238E27FC236}">
                <a16:creationId xmlns:a16="http://schemas.microsoft.com/office/drawing/2014/main" id="{AEE0D5C0-B40D-4C92-810D-ECB71E2313C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99696" y="3196895"/>
            <a:ext cx="2187350" cy="2824758"/>
          </a:xfrm>
          <a:prstGeom prst="rect">
            <a:avLst/>
          </a:prstGeom>
          <a:noFill/>
          <a:extLst>
            <a:ext uri="{909E8E84-426E-40DD-AFC4-6F175D3DCCD1}">
              <a14:hiddenFill xmlns:a14="http://schemas.microsoft.com/office/drawing/2010/main">
                <a:solidFill>
                  <a:srgbClr val="FFFFFF"/>
                </a:solidFill>
              </a14:hiddenFill>
            </a:ext>
          </a:extLst>
        </p:spPr>
      </p:pic>
      <p:pic>
        <p:nvPicPr>
          <p:cNvPr id="31" name="그림 30">
            <a:extLst>
              <a:ext uri="{FF2B5EF4-FFF2-40B4-BE49-F238E27FC236}">
                <a16:creationId xmlns:a16="http://schemas.microsoft.com/office/drawing/2014/main" id="{D94F3E4B-8EA2-4035-BF98-41FD1B7789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4492" y="3203654"/>
            <a:ext cx="2113499" cy="2817999"/>
          </a:xfrm>
          <a:prstGeom prst="rect">
            <a:avLst/>
          </a:prstGeom>
        </p:spPr>
      </p:pic>
      <p:sp>
        <p:nvSpPr>
          <p:cNvPr id="33" name="TextBox 32">
            <a:extLst>
              <a:ext uri="{FF2B5EF4-FFF2-40B4-BE49-F238E27FC236}">
                <a16:creationId xmlns:a16="http://schemas.microsoft.com/office/drawing/2014/main" id="{8A0CDE42-2B30-44EC-AD20-455E95897A44}"/>
              </a:ext>
            </a:extLst>
          </p:cNvPr>
          <p:cNvSpPr txBox="1"/>
          <p:nvPr/>
        </p:nvSpPr>
        <p:spPr>
          <a:xfrm>
            <a:off x="-613005" y="7662242"/>
            <a:ext cx="7050506" cy="896720"/>
          </a:xfrm>
          <a:prstGeom prst="rect">
            <a:avLst/>
          </a:prstGeom>
          <a:noFill/>
        </p:spPr>
        <p:txBody>
          <a:bodyPr wrap="square" rtlCol="0">
            <a:spAutoFit/>
          </a:bodyPr>
          <a:lstStyle/>
          <a:p>
            <a:pPr algn="just">
              <a:lnSpc>
                <a:spcPct val="150000"/>
              </a:lnSpc>
            </a:pPr>
            <a:r>
              <a:rPr lang="en-US" altLang="ko-KR" sz="1200" dirty="0">
                <a:latin typeface="나눔스퀘어" panose="020B0600000101010101" pitchFamily="50" charset="-127"/>
                <a:ea typeface="나눔스퀘어" panose="020B0600000101010101" pitchFamily="50" charset="-127"/>
              </a:rPr>
              <a:t>IEEE AP-S</a:t>
            </a:r>
            <a:r>
              <a:rPr lang="ko-KR" altLang="en-US" sz="1200" dirty="0">
                <a:latin typeface="나눔스퀘어" panose="020B0600000101010101" pitchFamily="50" charset="-127"/>
                <a:ea typeface="나눔스퀘어" panose="020B0600000101010101" pitchFamily="50" charset="-127"/>
              </a:rPr>
              <a:t>에서는 매년 연구업적이 뛰어나고</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향후 우수한 업적을 남길 가능성이 큰 박사과정 및 박사후 연구원들의 교육을 증진하기 위하여 수여하며</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연구 프로젝트 제안서의 신규성</a:t>
            </a:r>
            <a:r>
              <a:rPr lang="en-US" altLang="ko-KR" sz="1200" dirty="0">
                <a:latin typeface="나눔스퀘어" panose="020B0600000101010101" pitchFamily="50" charset="-127"/>
                <a:ea typeface="나눔스퀘어" panose="020B0600000101010101" pitchFamily="50" charset="-127"/>
              </a:rPr>
              <a:t>, 70</a:t>
            </a:r>
            <a:r>
              <a:rPr lang="ko-KR" altLang="en-US" sz="1200" dirty="0">
                <a:latin typeface="나눔스퀘어" panose="020B0600000101010101" pitchFamily="50" charset="-127"/>
                <a:ea typeface="나눔스퀘어" panose="020B0600000101010101" pitchFamily="50" charset="-127"/>
              </a:rPr>
              <a:t>여 편의 논문 실적 및 국내외 학술대회 </a:t>
            </a:r>
            <a:r>
              <a:rPr lang="en-US" altLang="ko-KR" sz="1200" dirty="0">
                <a:latin typeface="나눔스퀘어" panose="020B0600000101010101" pitchFamily="50" charset="-127"/>
                <a:ea typeface="나눔스퀘어" panose="020B0600000101010101" pitchFamily="50" charset="-127"/>
              </a:rPr>
              <a:t>10</a:t>
            </a:r>
            <a:r>
              <a:rPr lang="ko-KR" altLang="en-US" sz="1200" dirty="0">
                <a:latin typeface="나눔스퀘어" panose="020B0600000101010101" pitchFamily="50" charset="-127"/>
                <a:ea typeface="나눔스퀘어" panose="020B0600000101010101" pitchFamily="50" charset="-127"/>
              </a:rPr>
              <a:t>건의 수상실적의 우수성이 높이 평가되어 금년도 장학 프로그램에 선정되었다</a:t>
            </a:r>
            <a:r>
              <a:rPr lang="en-US" altLang="ko-KR" sz="1200" dirty="0">
                <a:latin typeface="나눔스퀘어" panose="020B0600000101010101" pitchFamily="50" charset="-127"/>
                <a:ea typeface="나눔스퀘어" panose="020B0600000101010101" pitchFamily="50" charset="-127"/>
              </a:rPr>
              <a:t>.</a:t>
            </a:r>
          </a:p>
        </p:txBody>
      </p:sp>
      <p:sp>
        <p:nvSpPr>
          <p:cNvPr id="3" name="TextBox 2">
            <a:extLst>
              <a:ext uri="{FF2B5EF4-FFF2-40B4-BE49-F238E27FC236}">
                <a16:creationId xmlns:a16="http://schemas.microsoft.com/office/drawing/2014/main" id="{6D635A52-3A60-96B0-0201-B17A88ADC944}"/>
              </a:ext>
            </a:extLst>
          </p:cNvPr>
          <p:cNvSpPr txBox="1"/>
          <p:nvPr/>
        </p:nvSpPr>
        <p:spPr>
          <a:xfrm>
            <a:off x="-613005" y="8657908"/>
            <a:ext cx="7050506" cy="896720"/>
          </a:xfrm>
          <a:prstGeom prst="rect">
            <a:avLst/>
          </a:prstGeom>
          <a:noFill/>
        </p:spPr>
        <p:txBody>
          <a:bodyPr wrap="square" rtlCol="0">
            <a:spAutoFit/>
          </a:bodyPr>
          <a:lstStyle/>
          <a:p>
            <a:pPr algn="just">
              <a:lnSpc>
                <a:spcPct val="150000"/>
              </a:lnSpc>
            </a:pPr>
            <a:r>
              <a:rPr lang="ko-KR" altLang="en-US" sz="1200" dirty="0">
                <a:latin typeface="나눔스퀘어" panose="020B0600000101010101" pitchFamily="50" charset="-127"/>
                <a:ea typeface="나눔스퀘어" panose="020B0600000101010101" pitchFamily="50" charset="-127"/>
              </a:rPr>
              <a:t>본 연구 프로젝트</a:t>
            </a:r>
            <a:r>
              <a:rPr lang="en-US" altLang="ko-KR" sz="1200" dirty="0">
                <a:latin typeface="나눔스퀘어" panose="020B0600000101010101" pitchFamily="50" charset="-127"/>
                <a:ea typeface="나눔스퀘어" panose="020B0600000101010101" pitchFamily="50" charset="-127"/>
              </a:rPr>
              <a:t>(Sustainable Cognitive Organic Reconfigurable Electronics (CORE))</a:t>
            </a:r>
            <a:r>
              <a:rPr lang="ko-KR" altLang="en-US" sz="1200" dirty="0">
                <a:latin typeface="나눔스퀘어" panose="020B0600000101010101" pitchFamily="50" charset="-127"/>
                <a:ea typeface="나눔스퀘어" panose="020B0600000101010101" pitchFamily="50" charset="-127"/>
              </a:rPr>
              <a:t>는 전자기학</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디스플레이</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회로 시스템 및 통신 공학 등의 분야가 융합되어 자체 지속 가능한 피드백 시스템을 갖춘 센싱과 통신을 결합한 지능형 표면의 새로운 패러다임을 제안하였습니다</a:t>
            </a:r>
            <a:r>
              <a:rPr lang="en-US" altLang="ko-KR" sz="1200" dirty="0">
                <a:latin typeface="나눔스퀘어" panose="020B0600000101010101" pitchFamily="50" charset="-127"/>
                <a:ea typeface="나눔스퀘어" panose="020B0600000101010101" pitchFamily="50" charset="-127"/>
              </a:rPr>
              <a:t>.</a:t>
            </a:r>
          </a:p>
        </p:txBody>
      </p:sp>
    </p:spTree>
    <p:extLst>
      <p:ext uri="{BB962C8B-B14F-4D97-AF65-F5344CB8AC3E}">
        <p14:creationId xmlns:p14="http://schemas.microsoft.com/office/powerpoint/2010/main" val="2440244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0D9CE10-353F-F9F0-7211-E36DBCD59283}"/>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B38DB7B8-5464-19B7-9801-26A2966BABDA}"/>
              </a:ext>
            </a:extLst>
          </p:cNvPr>
          <p:cNvSpPr>
            <a:spLocks noGrp="1"/>
          </p:cNvSpPr>
          <p:nvPr>
            <p:ph idx="1"/>
          </p:nvPr>
        </p:nvSpPr>
        <p:spPr/>
        <p:txBody>
          <a:bodyPr/>
          <a:lstStyle/>
          <a:p>
            <a:endParaRPr lang="ko-KR" altLang="en-US"/>
          </a:p>
        </p:txBody>
      </p:sp>
    </p:spTree>
    <p:extLst>
      <p:ext uri="{BB962C8B-B14F-4D97-AF65-F5344CB8AC3E}">
        <p14:creationId xmlns:p14="http://schemas.microsoft.com/office/powerpoint/2010/main" val="323555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1022684" y="0"/>
            <a:ext cx="7869865" cy="10023711"/>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dirty="0"/>
          </a:p>
        </p:txBody>
      </p:sp>
      <p:pic>
        <p:nvPicPr>
          <p:cNvPr id="17" name="그림 16">
            <a:extLst>
              <a:ext uri="{FF2B5EF4-FFF2-40B4-BE49-F238E27FC236}">
                <a16:creationId xmlns:a16="http://schemas.microsoft.com/office/drawing/2014/main" id="{AEB622D7-5C73-45B9-809B-BCB535215E60}"/>
              </a:ext>
            </a:extLst>
          </p:cNvPr>
          <p:cNvPicPr>
            <a:picLocks noChangeAspect="1"/>
          </p:cNvPicPr>
          <p:nvPr/>
        </p:nvPicPr>
        <p:blipFill rotWithShape="1">
          <a:blip r:embed="rId3"/>
          <a:srcRect l="13689" t="38891" r="22137" b="16176"/>
          <a:stretch/>
        </p:blipFill>
        <p:spPr>
          <a:xfrm>
            <a:off x="-1022684" y="3877176"/>
            <a:ext cx="7881016" cy="6146535"/>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4"/>
          <a:srcRect l="2870" t="14881" r="21780" b="51333"/>
          <a:stretch/>
        </p:blipFill>
        <p:spPr>
          <a:xfrm>
            <a:off x="-2" y="0"/>
            <a:ext cx="6858002" cy="3940051"/>
          </a:xfrm>
          <a:prstGeom prst="rect">
            <a:avLst/>
          </a:prstGeom>
        </p:spPr>
      </p:pic>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5"/>
          <a:stretch>
            <a:fillRect/>
          </a:stretch>
        </p:blipFill>
        <p:spPr>
          <a:xfrm>
            <a:off x="431722" y="649383"/>
            <a:ext cx="2467833" cy="430148"/>
          </a:xfrm>
          <a:prstGeom prst="rect">
            <a:avLst/>
          </a:prstGeom>
        </p:spPr>
      </p:pic>
      <p:sp>
        <p:nvSpPr>
          <p:cNvPr id="18" name="TextBox 17">
            <a:extLst>
              <a:ext uri="{FF2B5EF4-FFF2-40B4-BE49-F238E27FC236}">
                <a16:creationId xmlns:a16="http://schemas.microsoft.com/office/drawing/2014/main" id="{82D9C469-7142-4284-B72C-0DE417488127}"/>
              </a:ext>
            </a:extLst>
          </p:cNvPr>
          <p:cNvSpPr txBox="1"/>
          <p:nvPr/>
        </p:nvSpPr>
        <p:spPr>
          <a:xfrm>
            <a:off x="14932" y="2340998"/>
            <a:ext cx="5829396" cy="369332"/>
          </a:xfrm>
          <a:prstGeom prst="rect">
            <a:avLst/>
          </a:prstGeom>
          <a:noFill/>
        </p:spPr>
        <p:txBody>
          <a:bodyPr wrap="square" rtlCol="0">
            <a:spAutoFit/>
          </a:bodyPr>
          <a:lstStyle/>
          <a:p>
            <a:pPr algn="ct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2023 IEEE AP-S C. J. Reddy Educational Grant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선정</a:t>
            </a:r>
            <a:endParaRPr lang="en-US" altLang="ko-KR"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endParaRPr>
          </a:p>
        </p:txBody>
      </p:sp>
      <p:sp>
        <p:nvSpPr>
          <p:cNvPr id="20" name="TextBox 19">
            <a:extLst>
              <a:ext uri="{FF2B5EF4-FFF2-40B4-BE49-F238E27FC236}">
                <a16:creationId xmlns:a16="http://schemas.microsoft.com/office/drawing/2014/main" id="{2CF835D8-6356-41F3-AC40-3BF68CDAA748}"/>
              </a:ext>
            </a:extLst>
          </p:cNvPr>
          <p:cNvSpPr txBox="1"/>
          <p:nvPr/>
        </p:nvSpPr>
        <p:spPr>
          <a:xfrm>
            <a:off x="1285993" y="1964361"/>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윤영노</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박사과정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34" name="TextBox 33">
            <a:extLst>
              <a:ext uri="{FF2B5EF4-FFF2-40B4-BE49-F238E27FC236}">
                <a16:creationId xmlns:a16="http://schemas.microsoft.com/office/drawing/2014/main" id="{A0D1891A-425B-40CD-AB5E-86CE224A5167}"/>
              </a:ext>
            </a:extLst>
          </p:cNvPr>
          <p:cNvSpPr txBox="1"/>
          <p:nvPr/>
        </p:nvSpPr>
        <p:spPr>
          <a:xfrm>
            <a:off x="-613005" y="6414766"/>
            <a:ext cx="7050506" cy="1173719"/>
          </a:xfrm>
          <a:prstGeom prst="rect">
            <a:avLst/>
          </a:prstGeom>
          <a:noFill/>
        </p:spPr>
        <p:txBody>
          <a:bodyPr wrap="square" rtlCol="0">
            <a:spAutoFit/>
          </a:bodyPr>
          <a:lstStyle/>
          <a:p>
            <a:pPr algn="just">
              <a:lnSpc>
                <a:spcPct val="150000"/>
              </a:lnSpc>
            </a:pPr>
            <a:r>
              <a:rPr lang="ko-KR" altLang="en-US" sz="1200" b="1" dirty="0" err="1">
                <a:latin typeface="나눔스퀘어" panose="020B0600000101010101" pitchFamily="50" charset="-127"/>
                <a:ea typeface="나눔스퀘어" panose="020B0600000101010101" pitchFamily="50" charset="-127"/>
              </a:rPr>
              <a:t>포스텍</a:t>
            </a:r>
            <a:r>
              <a:rPr lang="ko-KR" altLang="en-US" sz="1200" b="1" dirty="0">
                <a:latin typeface="나눔스퀘어" panose="020B0600000101010101" pitchFamily="50" charset="-127"/>
                <a:ea typeface="나눔스퀘어" panose="020B0600000101010101" pitchFamily="50" charset="-127"/>
              </a:rPr>
              <a:t> 전자전기공학과 박사과정 윤영노 씨</a:t>
            </a:r>
            <a:r>
              <a:rPr lang="en-US" altLang="ko-KR" sz="1200" b="1" dirty="0">
                <a:latin typeface="나눔스퀘어" panose="020B0600000101010101" pitchFamily="50" charset="-127"/>
                <a:ea typeface="나눔스퀘어" panose="020B0600000101010101" pitchFamily="50" charset="-127"/>
              </a:rPr>
              <a:t>(</a:t>
            </a:r>
            <a:r>
              <a:rPr lang="ko-KR" altLang="en-US" sz="1200" b="1" dirty="0">
                <a:latin typeface="나눔스퀘어" panose="020B0600000101010101" pitchFamily="50" charset="-127"/>
                <a:ea typeface="나눔스퀘어" panose="020B0600000101010101" pitchFamily="50" charset="-127"/>
              </a:rPr>
              <a:t>지도교수</a:t>
            </a:r>
            <a:r>
              <a:rPr lang="en-US" altLang="ko-KR" sz="1200" b="1" dirty="0">
                <a:latin typeface="나눔스퀘어" panose="020B0600000101010101" pitchFamily="50" charset="-127"/>
                <a:ea typeface="나눔스퀘어" panose="020B0600000101010101" pitchFamily="50" charset="-127"/>
              </a:rPr>
              <a:t>: </a:t>
            </a:r>
            <a:r>
              <a:rPr lang="ko-KR" altLang="en-US" sz="1200" b="1" dirty="0">
                <a:latin typeface="나눔스퀘어" panose="020B0600000101010101" pitchFamily="50" charset="-127"/>
                <a:ea typeface="나눔스퀘어" panose="020B0600000101010101" pitchFamily="50" charset="-127"/>
              </a:rPr>
              <a:t>홍원빈 교수</a:t>
            </a:r>
            <a:r>
              <a:rPr lang="en-US" altLang="ko-KR" sz="1200" b="1" dirty="0">
                <a:latin typeface="나눔스퀘어" panose="020B0600000101010101" pitchFamily="50" charset="-127"/>
                <a:ea typeface="나눔스퀘어" panose="020B0600000101010101" pitchFamily="50" charset="-127"/>
              </a:rPr>
              <a:t>)</a:t>
            </a:r>
            <a:r>
              <a:rPr lang="ko-KR" altLang="en-US" sz="1200" dirty="0">
                <a:latin typeface="나눔스퀘어" panose="020B0600000101010101" pitchFamily="50" charset="-127"/>
                <a:ea typeface="나눔스퀘어" panose="020B0600000101010101" pitchFamily="50" charset="-127"/>
              </a:rPr>
              <a:t>가 국제전자전기공학회 전파 분과</a:t>
            </a:r>
            <a:r>
              <a:rPr lang="en-US" altLang="ko-KR" sz="1200" dirty="0">
                <a:latin typeface="나눔스퀘어" panose="020B0600000101010101" pitchFamily="50" charset="-127"/>
                <a:ea typeface="나눔스퀘어" panose="020B0600000101010101" pitchFamily="50" charset="-127"/>
              </a:rPr>
              <a:t>(IEEE Antennas and Propagation Society/IEEE AP-S) </a:t>
            </a:r>
            <a:r>
              <a:rPr lang="ko-KR" altLang="en-US" sz="1200" dirty="0">
                <a:latin typeface="나눔스퀘어" panose="020B0600000101010101" pitchFamily="50" charset="-127"/>
                <a:ea typeface="나눔스퀘어" panose="020B0600000101010101" pitchFamily="50" charset="-127"/>
              </a:rPr>
              <a:t>교육 위원회에서 수여하는 </a:t>
            </a:r>
            <a:r>
              <a:rPr lang="en-US" altLang="ko-KR" sz="1200" b="1" dirty="0">
                <a:latin typeface="나눔스퀘어" panose="020B0600000101010101" pitchFamily="50" charset="-127"/>
                <a:ea typeface="나눔스퀘어" panose="020B0600000101010101" pitchFamily="50" charset="-127"/>
              </a:rPr>
              <a:t>2023 IEEE AP-S C.J. Reddy Educational Grant</a:t>
            </a:r>
            <a:r>
              <a:rPr lang="ko-KR" altLang="en-US" sz="1200" dirty="0">
                <a:latin typeface="나눔스퀘어" panose="020B0600000101010101" pitchFamily="50" charset="-127"/>
                <a:ea typeface="나눔스퀘어" panose="020B0600000101010101" pitchFamily="50" charset="-127"/>
              </a:rPr>
              <a:t>를 </a:t>
            </a:r>
            <a:r>
              <a:rPr lang="ko-KR" altLang="en-US" sz="1200" b="1" dirty="0">
                <a:latin typeface="나눔스퀘어" panose="020B0600000101010101" pitchFamily="50" charset="-127"/>
                <a:ea typeface="나눔스퀘어" panose="020B0600000101010101" pitchFamily="50" charset="-127"/>
              </a:rPr>
              <a:t>수상</a:t>
            </a:r>
            <a:r>
              <a:rPr lang="ko-KR" altLang="en-US" sz="1200" dirty="0">
                <a:latin typeface="나눔스퀘어" panose="020B0600000101010101" pitchFamily="50" charset="-127"/>
                <a:ea typeface="나눔스퀘어" panose="020B0600000101010101" pitchFamily="50" charset="-127"/>
              </a:rPr>
              <a:t>했다</a:t>
            </a:r>
            <a:r>
              <a:rPr lang="en-US" altLang="ko-KR" sz="1200" dirty="0">
                <a:latin typeface="나눔스퀘어" panose="020B0600000101010101" pitchFamily="50" charset="-127"/>
                <a:ea typeface="나눔스퀘어" panose="020B0600000101010101" pitchFamily="50" charset="-127"/>
              </a:rPr>
              <a:t>.</a:t>
            </a:r>
          </a:p>
          <a:p>
            <a:pPr algn="just">
              <a:lnSpc>
                <a:spcPct val="150000"/>
              </a:lnSpc>
            </a:pPr>
            <a:endParaRPr lang="en-US" altLang="ko-KR" sz="1200" dirty="0">
              <a:latin typeface="나눔스퀘어" panose="020B0600000101010101" pitchFamily="50" charset="-127"/>
              <a:ea typeface="나눔스퀘어" panose="020B0600000101010101" pitchFamily="50" charset="-127"/>
            </a:endParaRP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499925" y="1802874"/>
            <a:ext cx="491968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직선 연결선 61">
            <a:extLst>
              <a:ext uri="{FF2B5EF4-FFF2-40B4-BE49-F238E27FC236}">
                <a16:creationId xmlns:a16="http://schemas.microsoft.com/office/drawing/2014/main" id="{286AEB6E-6E9F-4CC6-9B22-01BF6BF723C2}"/>
              </a:ext>
            </a:extLst>
          </p:cNvPr>
          <p:cNvCxnSpPr>
            <a:cxnSpLocks/>
          </p:cNvCxnSpPr>
          <p:nvPr/>
        </p:nvCxnSpPr>
        <p:spPr>
          <a:xfrm>
            <a:off x="-45228" y="2947841"/>
            <a:ext cx="60898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A4048B5-C32E-44B6-A4B3-94F025D51BF8}"/>
              </a:ext>
            </a:extLst>
          </p:cNvPr>
          <p:cNvSpPr txBox="1"/>
          <p:nvPr/>
        </p:nvSpPr>
        <p:spPr>
          <a:xfrm>
            <a:off x="1966012" y="9144000"/>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Microwave, Antenna, Device and Systems (MADs LAB) @POSTECH</a:t>
            </a:r>
          </a:p>
        </p:txBody>
      </p:sp>
      <p:sp>
        <p:nvSpPr>
          <p:cNvPr id="23" name="TextBox 22">
            <a:extLst>
              <a:ext uri="{FF2B5EF4-FFF2-40B4-BE49-F238E27FC236}">
                <a16:creationId xmlns:a16="http://schemas.microsoft.com/office/drawing/2014/main" id="{63DDD2F9-AC3B-41D8-AD6C-3D2B524DCCD0}"/>
              </a:ext>
            </a:extLst>
          </p:cNvPr>
          <p:cNvSpPr txBox="1"/>
          <p:nvPr/>
        </p:nvSpPr>
        <p:spPr>
          <a:xfrm>
            <a:off x="3271092" y="6103147"/>
            <a:ext cx="1770892"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홍원빈 교수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지도교수</a:t>
            </a:r>
            <a:r>
              <a:rPr lang="en-US" altLang="ko-KR" sz="1200" b="1" dirty="0">
                <a:latin typeface="나눔스퀘어 Bold" panose="020B0600000101010101" pitchFamily="50" charset="-127"/>
                <a:ea typeface="나눔스퀘어 Bold" panose="020B0600000101010101" pitchFamily="50" charset="-127"/>
              </a:rPr>
              <a:t>)</a:t>
            </a:r>
          </a:p>
        </p:txBody>
      </p:sp>
      <p:sp>
        <p:nvSpPr>
          <p:cNvPr id="24" name="TextBox 23">
            <a:extLst>
              <a:ext uri="{FF2B5EF4-FFF2-40B4-BE49-F238E27FC236}">
                <a16:creationId xmlns:a16="http://schemas.microsoft.com/office/drawing/2014/main" id="{7C067783-6818-4B54-BC6D-3AF8B587F298}"/>
              </a:ext>
            </a:extLst>
          </p:cNvPr>
          <p:cNvSpPr txBox="1"/>
          <p:nvPr/>
        </p:nvSpPr>
        <p:spPr>
          <a:xfrm>
            <a:off x="664094" y="6103147"/>
            <a:ext cx="1426247" cy="276999"/>
          </a:xfrm>
          <a:prstGeom prst="rect">
            <a:avLst/>
          </a:prstGeom>
          <a:noFill/>
        </p:spPr>
        <p:txBody>
          <a:bodyPr wrap="square" rtlCol="0">
            <a:spAutoFit/>
          </a:bodyPr>
          <a:lstStyle/>
          <a:p>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윤영노 </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박사과정</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pic>
        <p:nvPicPr>
          <p:cNvPr id="30" name="Picture 2" descr="https://lh4.googleusercontent.com/lgdyzJ5ZOtzMj4ZLu5ivG8613KnFKOlBzwVLyeKHk-GjSXt1EVQviGcI8kuMAyceM2U_w9SnjUctoz9rJkAQwZLDCYgoWUjpDbucrice3lqO7kIVww=w1280">
            <a:extLst>
              <a:ext uri="{FF2B5EF4-FFF2-40B4-BE49-F238E27FC236}">
                <a16:creationId xmlns:a16="http://schemas.microsoft.com/office/drawing/2014/main" id="{AEE0D5C0-B40D-4C92-810D-ECB71E2313C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99696" y="3196895"/>
            <a:ext cx="2187350" cy="2824758"/>
          </a:xfrm>
          <a:prstGeom prst="rect">
            <a:avLst/>
          </a:prstGeom>
          <a:noFill/>
          <a:extLst>
            <a:ext uri="{909E8E84-426E-40DD-AFC4-6F175D3DCCD1}">
              <a14:hiddenFill xmlns:a14="http://schemas.microsoft.com/office/drawing/2010/main">
                <a:solidFill>
                  <a:srgbClr val="FFFFFF"/>
                </a:solidFill>
              </a14:hiddenFill>
            </a:ext>
          </a:extLst>
        </p:spPr>
      </p:pic>
      <p:pic>
        <p:nvPicPr>
          <p:cNvPr id="31" name="그림 30">
            <a:extLst>
              <a:ext uri="{FF2B5EF4-FFF2-40B4-BE49-F238E27FC236}">
                <a16:creationId xmlns:a16="http://schemas.microsoft.com/office/drawing/2014/main" id="{D94F3E4B-8EA2-4035-BF98-41FD1B7789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4492" y="3203654"/>
            <a:ext cx="2113499" cy="2817999"/>
          </a:xfrm>
          <a:prstGeom prst="rect">
            <a:avLst/>
          </a:prstGeom>
        </p:spPr>
      </p:pic>
      <p:sp>
        <p:nvSpPr>
          <p:cNvPr id="33" name="TextBox 32">
            <a:extLst>
              <a:ext uri="{FF2B5EF4-FFF2-40B4-BE49-F238E27FC236}">
                <a16:creationId xmlns:a16="http://schemas.microsoft.com/office/drawing/2014/main" id="{8A0CDE42-2B30-44EC-AD20-455E95897A44}"/>
              </a:ext>
            </a:extLst>
          </p:cNvPr>
          <p:cNvSpPr txBox="1"/>
          <p:nvPr/>
        </p:nvSpPr>
        <p:spPr>
          <a:xfrm>
            <a:off x="-613005" y="7340175"/>
            <a:ext cx="7050506" cy="1173719"/>
          </a:xfrm>
          <a:prstGeom prst="rect">
            <a:avLst/>
          </a:prstGeom>
          <a:noFill/>
        </p:spPr>
        <p:txBody>
          <a:bodyPr wrap="square" rtlCol="0">
            <a:spAutoFit/>
          </a:bodyPr>
          <a:lstStyle/>
          <a:p>
            <a:pPr algn="just">
              <a:lnSpc>
                <a:spcPct val="150000"/>
              </a:lnSpc>
            </a:pPr>
            <a:r>
              <a:rPr lang="en-US" altLang="ko-KR" sz="1200" dirty="0">
                <a:latin typeface="나눔스퀘어" panose="020B0600000101010101" pitchFamily="50" charset="-127"/>
                <a:ea typeface="나눔스퀘어" panose="020B0600000101010101" pitchFamily="50" charset="-127"/>
              </a:rPr>
              <a:t>IEEE AP-S C.J. Reddy Educational Grant</a:t>
            </a:r>
            <a:r>
              <a:rPr lang="ko-KR" altLang="en-US" sz="1200" dirty="0">
                <a:latin typeface="나눔스퀘어" panose="020B0600000101010101" pitchFamily="50" charset="-127"/>
                <a:ea typeface="나눔스퀘어" panose="020B0600000101010101" pitchFamily="50" charset="-127"/>
              </a:rPr>
              <a:t>는 매년 연구업적이 뛰어나고</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향후 우수한 업적을 남길 가능성이 큰 학생들의 교육을 증진하기 위하여 </a:t>
            </a:r>
            <a:r>
              <a:rPr lang="en-US" altLang="ko-KR" sz="1200" dirty="0">
                <a:latin typeface="나눔스퀘어" panose="020B0600000101010101" pitchFamily="50" charset="-127"/>
                <a:ea typeface="나눔스퀘어" panose="020B0600000101010101" pitchFamily="50" charset="-127"/>
              </a:rPr>
              <a:t>IEEE AP-S </a:t>
            </a:r>
            <a:r>
              <a:rPr lang="ko-KR" altLang="en-US" sz="1200" dirty="0">
                <a:latin typeface="나눔스퀘어" panose="020B0600000101010101" pitchFamily="50" charset="-127"/>
                <a:ea typeface="나눔스퀘어" panose="020B0600000101010101" pitchFamily="50" charset="-127"/>
              </a:rPr>
              <a:t>교육위원회에서 매년 </a:t>
            </a:r>
            <a:r>
              <a:rPr lang="en-US" altLang="ko-KR" sz="1200" dirty="0">
                <a:latin typeface="나눔스퀘어" panose="020B0600000101010101" pitchFamily="50" charset="-127"/>
                <a:ea typeface="나눔스퀘어" panose="020B0600000101010101" pitchFamily="50" charset="-127"/>
              </a:rPr>
              <a:t>5</a:t>
            </a:r>
            <a:r>
              <a:rPr lang="ko-KR" altLang="en-US" sz="1200" dirty="0">
                <a:latin typeface="나눔스퀘어" panose="020B0600000101010101" pitchFamily="50" charset="-127"/>
                <a:ea typeface="나눔스퀘어" panose="020B0600000101010101" pitchFamily="50" charset="-127"/>
              </a:rPr>
              <a:t>명 이내로 선정하여 수여한다</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한편</a:t>
            </a:r>
            <a:r>
              <a:rPr lang="en-US" altLang="ko-KR" sz="1200" dirty="0">
                <a:latin typeface="나눔스퀘어" panose="020B0600000101010101" pitchFamily="50" charset="-127"/>
                <a:ea typeface="나눔스퀘어" panose="020B0600000101010101" pitchFamily="50" charset="-127"/>
              </a:rPr>
              <a:t>, </a:t>
            </a:r>
            <a:r>
              <a:rPr lang="ko-KR" altLang="en-US" sz="1200" dirty="0">
                <a:latin typeface="나눔스퀘어" panose="020B0600000101010101" pitchFamily="50" charset="-127"/>
                <a:ea typeface="나눔스퀘어" panose="020B0600000101010101" pitchFamily="50" charset="-127"/>
              </a:rPr>
              <a:t>전체 수상자들의 장학 선정 내용은 금년도 </a:t>
            </a:r>
            <a:r>
              <a:rPr lang="en-US" altLang="ko-KR" sz="1200" dirty="0">
                <a:latin typeface="나눔스퀘어" panose="020B0600000101010101" pitchFamily="50" charset="-127"/>
                <a:ea typeface="나눔스퀘어" panose="020B0600000101010101" pitchFamily="50" charset="-127"/>
              </a:rPr>
              <a:t>IEEE Antennas and Propagation Magazine</a:t>
            </a:r>
            <a:r>
              <a:rPr lang="ko-KR" altLang="en-US" sz="1200" dirty="0">
                <a:latin typeface="나눔스퀘어" panose="020B0600000101010101" pitchFamily="50" charset="-127"/>
                <a:ea typeface="나눔스퀘어" panose="020B0600000101010101" pitchFamily="50" charset="-127"/>
              </a:rPr>
              <a:t>에 게재되어 소개될 예정이다</a:t>
            </a:r>
          </a:p>
        </p:txBody>
      </p:sp>
    </p:spTree>
    <p:extLst>
      <p:ext uri="{BB962C8B-B14F-4D97-AF65-F5344CB8AC3E}">
        <p14:creationId xmlns:p14="http://schemas.microsoft.com/office/powerpoint/2010/main" val="845822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5727BC-7139-A02B-0043-868F0BE1B71E}"/>
              </a:ext>
            </a:extLst>
          </p:cNvPr>
          <p:cNvSpPr txBox="1"/>
          <p:nvPr/>
        </p:nvSpPr>
        <p:spPr>
          <a:xfrm>
            <a:off x="535577" y="1260630"/>
            <a:ext cx="5956663" cy="3416320"/>
          </a:xfrm>
          <a:prstGeom prst="rect">
            <a:avLst/>
          </a:prstGeom>
          <a:noFill/>
        </p:spPr>
        <p:txBody>
          <a:bodyPr wrap="square">
            <a:spAutoFit/>
          </a:bodyPr>
          <a:lstStyle/>
          <a:p>
            <a:pPr algn="l"/>
            <a:r>
              <a:rPr lang="en-US" altLang="ko-KR" b="0" i="0" dirty="0">
                <a:solidFill>
                  <a:srgbClr val="374151"/>
                </a:solidFill>
                <a:effectLst/>
                <a:latin typeface="Söhne"/>
              </a:rPr>
              <a:t>Dr. Youngno Yoon</a:t>
            </a:r>
            <a:r>
              <a:rPr lang="en-US" altLang="ko-KR" dirty="0">
                <a:solidFill>
                  <a:srgbClr val="374151"/>
                </a:solidFill>
                <a:latin typeface="Söhne"/>
              </a:rPr>
              <a:t>(</a:t>
            </a:r>
            <a:r>
              <a:rPr lang="en-US" altLang="ko-KR" b="0" i="0" dirty="0">
                <a:solidFill>
                  <a:srgbClr val="374151"/>
                </a:solidFill>
                <a:effectLst/>
                <a:latin typeface="Söhne"/>
              </a:rPr>
              <a:t> PhD Program), advised by Professor Wonbin Hong, has been awarded the 2023 IEEE AP-S C.J. Reddy Educational Grant by the Education Committee of the IEEE Antennas and Propagation Society/IEEE AP-S.</a:t>
            </a:r>
            <a:br>
              <a:rPr lang="en-US" altLang="ko-KR" b="0" i="0" dirty="0">
                <a:solidFill>
                  <a:srgbClr val="374151"/>
                </a:solidFill>
                <a:effectLst/>
                <a:latin typeface="Söhne"/>
              </a:rPr>
            </a:br>
            <a:endParaRPr lang="en-US" altLang="ko-KR" b="0" i="0" dirty="0">
              <a:solidFill>
                <a:srgbClr val="374151"/>
              </a:solidFill>
              <a:effectLst/>
              <a:latin typeface="Söhne"/>
            </a:endParaRPr>
          </a:p>
          <a:p>
            <a:pPr algn="l"/>
            <a:r>
              <a:rPr lang="en-US" altLang="ko-KR" b="0" i="0" dirty="0">
                <a:solidFill>
                  <a:srgbClr val="374151"/>
                </a:solidFill>
                <a:effectLst/>
                <a:latin typeface="Söhne"/>
              </a:rPr>
              <a:t>The IEEE AP-S C.J. Reddy Educational Grant is awarded annually to no more than five students who have outstanding research achievements and the potential to make significant contributions in the future to enhance education in the field, as selected by the Education Committee of the IEEE AP-S. The full list of awardees will be featured in this year's IEEE Antennas and Propagation Magazine.</a:t>
            </a:r>
          </a:p>
        </p:txBody>
      </p:sp>
    </p:spTree>
    <p:extLst>
      <p:ext uri="{BB962C8B-B14F-4D97-AF65-F5344CB8AC3E}">
        <p14:creationId xmlns:p14="http://schemas.microsoft.com/office/powerpoint/2010/main" val="2466524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p:nvPr/>
        </p:nvPicPr>
        <p:blipFill rotWithShape="1">
          <a:blip r:embed="rId2"/>
          <a:srcRect l="18070" b="3800"/>
          <a:stretch/>
        </p:blipFill>
        <p:spPr>
          <a:xfrm>
            <a:off x="1121833" y="3356865"/>
            <a:ext cx="4310824" cy="2500313"/>
          </a:xfrm>
          <a:prstGeom prst="rect">
            <a:avLst/>
          </a:prstGeom>
        </p:spPr>
      </p:pic>
      <p:sp>
        <p:nvSpPr>
          <p:cNvPr id="7" name="TextBox 6"/>
          <p:cNvSpPr txBox="1"/>
          <p:nvPr/>
        </p:nvSpPr>
        <p:spPr>
          <a:xfrm>
            <a:off x="1121833" y="3427118"/>
            <a:ext cx="4271635" cy="841128"/>
          </a:xfrm>
          <a:prstGeom prst="rect">
            <a:avLst/>
          </a:prstGeom>
          <a:noFill/>
        </p:spPr>
        <p:txBody>
          <a:bodyPr wrap="square" rtlCol="0">
            <a:spAutoFit/>
            <a:scene3d>
              <a:camera prst="orthographicFront"/>
              <a:lightRig rig="threePt" dir="t"/>
            </a:scene3d>
            <a:sp3d extrusionH="57150">
              <a:bevelT w="38100" h="38100" prst="relaxedInset"/>
            </a:sp3d>
          </a:bodyPr>
          <a:lstStyle/>
          <a:p>
            <a:pPr algn="ctr" defTabSz="514350" latinLnBrk="1">
              <a:lnSpc>
                <a:spcPct val="150000"/>
              </a:lnSpc>
            </a:pPr>
            <a:r>
              <a:rPr lang="en-US" altLang="ko-KR" sz="1125" b="1" dirty="0">
                <a:solidFill>
                  <a:srgbClr val="000000"/>
                </a:solidFill>
                <a:effectLst>
                  <a:glow rad="63500">
                    <a:srgbClr val="BBE0E3">
                      <a:satMod val="175000"/>
                      <a:alpha val="40000"/>
                    </a:srgbClr>
                  </a:glow>
                  <a:outerShdw blurRad="38100" dist="38100" dir="2700000" algn="tl">
                    <a:srgbClr val="000000">
                      <a:alpha val="43137"/>
                    </a:srgbClr>
                  </a:outerShdw>
                </a:effectLst>
                <a:latin typeface="나눔고딕" panose="020D0604000000000000" pitchFamily="50" charset="-127"/>
                <a:ea typeface="나눔고딕" panose="020D0604000000000000" pitchFamily="50" charset="-127"/>
                <a:cs typeface="Arial" panose="020B0604020202020204" pitchFamily="34" charset="0"/>
              </a:rPr>
              <a:t>Youngno Yoon</a:t>
            </a:r>
            <a:br>
              <a:rPr lang="en-US" altLang="ko-KR" sz="1125" b="1" dirty="0">
                <a:solidFill>
                  <a:srgbClr val="000000"/>
                </a:solidFill>
                <a:effectLst>
                  <a:glow rad="63500">
                    <a:srgbClr val="BBE0E3">
                      <a:satMod val="175000"/>
                      <a:alpha val="40000"/>
                    </a:srgbClr>
                  </a:glow>
                  <a:outerShdw blurRad="38100" dist="38100" dir="2700000" algn="tl">
                    <a:srgbClr val="000000">
                      <a:alpha val="43137"/>
                    </a:srgbClr>
                  </a:outerShdw>
                </a:effectLst>
                <a:latin typeface="나눔고딕" panose="020D0604000000000000" pitchFamily="50" charset="-127"/>
                <a:ea typeface="나눔고딕" panose="020D0604000000000000" pitchFamily="50" charset="-127"/>
                <a:cs typeface="Arial" panose="020B0604020202020204" pitchFamily="34" charset="0"/>
              </a:rPr>
            </a:br>
            <a:r>
              <a:rPr lang="en-US" altLang="ko-KR" sz="1125" b="1" dirty="0">
                <a:solidFill>
                  <a:srgbClr val="0000CC"/>
                </a:solidFill>
                <a:effectLst>
                  <a:glow rad="63500">
                    <a:srgbClr val="BBE0E3">
                      <a:satMod val="175000"/>
                      <a:alpha val="40000"/>
                    </a:srgbClr>
                  </a:glow>
                  <a:outerShdw blurRad="38100" dist="38100" dir="2700000" algn="tl">
                    <a:srgbClr val="000000">
                      <a:alpha val="43137"/>
                    </a:srgbClr>
                  </a:outerShdw>
                </a:effectLst>
                <a:latin typeface="나눔고딕" panose="020D0604000000000000" pitchFamily="50" charset="-127"/>
                <a:ea typeface="나눔고딕" panose="020D0604000000000000" pitchFamily="50" charset="-127"/>
                <a:cs typeface="Arial" panose="020B0604020202020204" pitchFamily="34" charset="0"/>
              </a:rPr>
              <a:t>selected for the 2023 IEEE  AP-S C.J. Reddy Educational Grant</a:t>
            </a:r>
            <a:endParaRPr lang="ko-KR" altLang="en-US" sz="1125" b="1" dirty="0">
              <a:solidFill>
                <a:srgbClr val="000000"/>
              </a:solidFill>
              <a:effectLst>
                <a:glow rad="63500">
                  <a:srgbClr val="BBE0E3">
                    <a:satMod val="175000"/>
                    <a:alpha val="40000"/>
                  </a:srgbClr>
                </a:glow>
                <a:outerShdw blurRad="38100" dist="38100" dir="2700000" algn="tl">
                  <a:srgbClr val="000000">
                    <a:alpha val="43137"/>
                  </a:srgbClr>
                </a:outerShdw>
              </a:effectLst>
              <a:latin typeface="나눔고딕" panose="020D0604000000000000" pitchFamily="50" charset="-127"/>
              <a:ea typeface="나눔고딕" panose="020D0604000000000000" pitchFamily="50" charset="-127"/>
              <a:cs typeface="Arial" panose="020B0604020202020204" pitchFamily="34" charset="0"/>
            </a:endParaRPr>
          </a:p>
        </p:txBody>
      </p:sp>
      <p:sp>
        <p:nvSpPr>
          <p:cNvPr id="14" name="TextBox 13">
            <a:extLst>
              <a:ext uri="{FF2B5EF4-FFF2-40B4-BE49-F238E27FC236}">
                <a16:creationId xmlns:a16="http://schemas.microsoft.com/office/drawing/2014/main" id="{6943BF07-EA87-45DA-93D6-DC0ECD19D02B}"/>
              </a:ext>
            </a:extLst>
          </p:cNvPr>
          <p:cNvSpPr txBox="1"/>
          <p:nvPr/>
        </p:nvSpPr>
        <p:spPr>
          <a:xfrm>
            <a:off x="1786392" y="5606850"/>
            <a:ext cx="1237563" cy="213585"/>
          </a:xfrm>
          <a:prstGeom prst="rect">
            <a:avLst/>
          </a:prstGeom>
          <a:noFill/>
        </p:spPr>
        <p:txBody>
          <a:bodyPr wrap="square" rtlCol="0">
            <a:spAutoFit/>
          </a:bodyPr>
          <a:lstStyle/>
          <a:p>
            <a:pPr algn="ctr" defTabSz="257175"/>
            <a:r>
              <a:rPr lang="en-US" altLang="ko-KR" sz="788" b="1" dirty="0">
                <a:solidFill>
                  <a:prstClr val="black"/>
                </a:solidFill>
                <a:latin typeface="나눔고딕" panose="020D0604000000000000" pitchFamily="50" charset="-127"/>
                <a:ea typeface="나눔고딕" panose="020D0604000000000000" pitchFamily="50" charset="-127"/>
              </a:rPr>
              <a:t>Youngno Yoon</a:t>
            </a:r>
          </a:p>
        </p:txBody>
      </p:sp>
      <p:sp>
        <p:nvSpPr>
          <p:cNvPr id="15" name="TextBox 14">
            <a:extLst>
              <a:ext uri="{FF2B5EF4-FFF2-40B4-BE49-F238E27FC236}">
                <a16:creationId xmlns:a16="http://schemas.microsoft.com/office/drawing/2014/main" id="{126EB986-04C5-4B43-8DAD-612387039923}"/>
              </a:ext>
            </a:extLst>
          </p:cNvPr>
          <p:cNvSpPr txBox="1"/>
          <p:nvPr/>
        </p:nvSpPr>
        <p:spPr>
          <a:xfrm>
            <a:off x="3328089" y="5594445"/>
            <a:ext cx="1489190" cy="213585"/>
          </a:xfrm>
          <a:prstGeom prst="rect">
            <a:avLst/>
          </a:prstGeom>
          <a:noFill/>
        </p:spPr>
        <p:txBody>
          <a:bodyPr wrap="square" rtlCol="0">
            <a:spAutoFit/>
          </a:bodyPr>
          <a:lstStyle/>
          <a:p>
            <a:pPr algn="ctr" defTabSz="257175"/>
            <a:r>
              <a:rPr lang="ko-KR" altLang="en-US" sz="788" b="1" dirty="0">
                <a:solidFill>
                  <a:prstClr val="black"/>
                </a:solidFill>
                <a:latin typeface="나눔고딕" panose="020D0604000000000000" pitchFamily="50" charset="-127"/>
                <a:ea typeface="나눔고딕" panose="020D0604000000000000" pitchFamily="50" charset="-127"/>
              </a:rPr>
              <a:t> </a:t>
            </a:r>
            <a:r>
              <a:rPr lang="en-US" altLang="ko-KR" sz="788" b="1" dirty="0">
                <a:solidFill>
                  <a:prstClr val="black"/>
                </a:solidFill>
                <a:latin typeface="나눔고딕" panose="020D0604000000000000" pitchFamily="50" charset="-127"/>
                <a:ea typeface="나눔고딕" panose="020D0604000000000000" pitchFamily="50" charset="-127"/>
              </a:rPr>
              <a:t>Prof. Wonbin Hong</a:t>
            </a:r>
          </a:p>
        </p:txBody>
      </p:sp>
      <p:pic>
        <p:nvPicPr>
          <p:cNvPr id="2" name="Picture 2" descr="https://lh4.googleusercontent.com/lgdyzJ5ZOtzMj4ZLu5ivG8613KnFKOlBzwVLyeKHk-GjSXt1EVQviGcI8kuMAyceM2U_w9SnjUctoz9rJkAQwZLDCYgoWUjpDbucrice3lqO7kIVww=w1280">
            <a:extLst>
              <a:ext uri="{FF2B5EF4-FFF2-40B4-BE49-F238E27FC236}">
                <a16:creationId xmlns:a16="http://schemas.microsoft.com/office/drawing/2014/main" id="{4790381E-03BA-2DF0-7B81-3EE2FC44DB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32106" y="4157229"/>
            <a:ext cx="1081155" cy="1396211"/>
          </a:xfrm>
          <a:prstGeom prst="rect">
            <a:avLst/>
          </a:prstGeom>
          <a:noFill/>
          <a:extLst>
            <a:ext uri="{909E8E84-426E-40DD-AFC4-6F175D3DCCD1}">
              <a14:hiddenFill xmlns:a14="http://schemas.microsoft.com/office/drawing/2010/main">
                <a:solidFill>
                  <a:srgbClr val="FFFFFF"/>
                </a:solidFill>
              </a14:hiddenFill>
            </a:ext>
          </a:extLst>
        </p:spPr>
      </p:pic>
      <p:pic>
        <p:nvPicPr>
          <p:cNvPr id="4" name="그림 3">
            <a:extLst>
              <a:ext uri="{FF2B5EF4-FFF2-40B4-BE49-F238E27FC236}">
                <a16:creationId xmlns:a16="http://schemas.microsoft.com/office/drawing/2014/main" id="{9BA81A59-B466-270D-40DA-CC28ED90CE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6392" y="4120080"/>
            <a:ext cx="1081155" cy="1441541"/>
          </a:xfrm>
          <a:prstGeom prst="rect">
            <a:avLst/>
          </a:prstGeom>
        </p:spPr>
      </p:pic>
    </p:spTree>
    <p:extLst>
      <p:ext uri="{BB962C8B-B14F-4D97-AF65-F5344CB8AC3E}">
        <p14:creationId xmlns:p14="http://schemas.microsoft.com/office/powerpoint/2010/main" val="648919220"/>
      </p:ext>
    </p:extLst>
  </p:cSld>
  <p:clrMapOvr>
    <a:masterClrMapping/>
  </p:clrMapOvr>
  <p:transition spd="slow" advClick="0" advTm="13000">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1" y="1"/>
            <a:ext cx="11970950" cy="11690564"/>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3"/>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4"/>
          <a:srcRect l="13689" t="38891" r="22137" b="16176"/>
          <a:stretch/>
        </p:blipFill>
        <p:spPr>
          <a:xfrm>
            <a:off x="-19985" y="9249392"/>
            <a:ext cx="11957504" cy="2441172"/>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5"/>
          <a:srcRect l="2870" t="14881" r="21780" b="51333"/>
          <a:stretch/>
        </p:blipFill>
        <p:spPr>
          <a:xfrm>
            <a:off x="1524129" y="4598"/>
            <a:ext cx="10413389" cy="3940051"/>
          </a:xfrm>
          <a:prstGeom prst="rect">
            <a:avLst/>
          </a:prstGeom>
        </p:spPr>
      </p:pic>
      <p:sp>
        <p:nvSpPr>
          <p:cNvPr id="50" name="TextBox 49">
            <a:extLst>
              <a:ext uri="{FF2B5EF4-FFF2-40B4-BE49-F238E27FC236}">
                <a16:creationId xmlns:a16="http://schemas.microsoft.com/office/drawing/2014/main" id="{B084F8D2-8281-41BE-9F66-A5422A874F63}"/>
              </a:ext>
            </a:extLst>
          </p:cNvPr>
          <p:cNvSpPr txBox="1"/>
          <p:nvPr/>
        </p:nvSpPr>
        <p:spPr>
          <a:xfrm>
            <a:off x="513783" y="7085222"/>
            <a:ext cx="10856451" cy="900246"/>
          </a:xfrm>
          <a:prstGeom prst="rect">
            <a:avLst/>
          </a:prstGeom>
          <a:noFill/>
        </p:spPr>
        <p:txBody>
          <a:bodyPr wrap="square" rtlCol="0">
            <a:spAutoFit/>
          </a:bodyPr>
          <a:lstStyle/>
          <a:p>
            <a:pPr>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통합과정 이동섭 학생</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지도교수</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 홍원빈 교수</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이 싱가포르에서 개최된 </a:t>
            </a:r>
            <a:r>
              <a:rPr lang="en-US" altLang="ko-KR" sz="1200" dirty="0">
                <a:latin typeface="나눔바른고딕" panose="020B0603020101020101" pitchFamily="50" charset="-127"/>
                <a:ea typeface="나눔바른고딕" panose="020B0603020101020101" pitchFamily="50" charset="-127"/>
              </a:rPr>
              <a:t>Marina Forum on </a:t>
            </a:r>
            <a:r>
              <a:rPr lang="en-US" altLang="ko-KR" sz="1200" dirty="0" err="1">
                <a:latin typeface="나눔바른고딕" panose="020B0603020101020101" pitchFamily="50" charset="-127"/>
                <a:ea typeface="나눔바른고딕" panose="020B0603020101020101" pitchFamily="50" charset="-127"/>
              </a:rPr>
              <a:t>Metantennas</a:t>
            </a:r>
            <a:r>
              <a:rPr lang="en-US" altLang="ko-KR" sz="1200" dirty="0">
                <a:latin typeface="나눔바른고딕" panose="020B0603020101020101" pitchFamily="50" charset="-127"/>
                <a:ea typeface="나눔바른고딕" panose="020B0603020101020101" pitchFamily="50" charset="-127"/>
              </a:rPr>
              <a:t> and </a:t>
            </a:r>
            <a:r>
              <a:rPr lang="en-US" altLang="ko-KR" sz="1200" dirty="0" err="1">
                <a:latin typeface="나눔바른고딕" panose="020B0603020101020101" pitchFamily="50" charset="-127"/>
                <a:ea typeface="나눔바른고딕" panose="020B0603020101020101" pitchFamily="50" charset="-127"/>
              </a:rPr>
              <a:t>Beamsteering</a:t>
            </a:r>
            <a:r>
              <a:rPr lang="en-US" altLang="ko-KR" sz="1200" dirty="0">
                <a:latin typeface="나눔바른고딕" panose="020B0603020101020101" pitchFamily="50" charset="-127"/>
                <a:ea typeface="나눔바른고딕" panose="020B0603020101020101" pitchFamily="50" charset="-127"/>
              </a:rPr>
              <a:t> Antennas 2026</a:t>
            </a:r>
            <a:r>
              <a:rPr lang="ko-KR" altLang="en-US" sz="1200" dirty="0">
                <a:latin typeface="나눔바른고딕" panose="020B0603020101020101" pitchFamily="50" charset="-127"/>
                <a:ea typeface="나눔바른고딕" panose="020B0603020101020101" pitchFamily="50" charset="-127"/>
              </a:rPr>
              <a:t>에서 “</a:t>
            </a:r>
            <a:r>
              <a:rPr lang="en-US" altLang="ko-KR" sz="1200" dirty="0">
                <a:latin typeface="나눔바른고딕" panose="020B0603020101020101" pitchFamily="50" charset="-127"/>
                <a:ea typeface="나눔바른고딕" panose="020B0603020101020101" pitchFamily="50" charset="-127"/>
              </a:rPr>
              <a:t>Antenna-on-Display with EH1-mode Wide Spatial Beam Scanning for User-Centric Sensing and Vehicle-to-Everything Communication”</a:t>
            </a:r>
            <a:r>
              <a:rPr lang="ko-KR" altLang="en-US" sz="1200" dirty="0">
                <a:latin typeface="나눔바른고딕" panose="020B0603020101020101" pitchFamily="50" charset="-127"/>
                <a:ea typeface="나눔바른고딕" panose="020B0603020101020101" pitchFamily="50" charset="-127"/>
              </a:rPr>
              <a:t>이라는 주제로 </a:t>
            </a:r>
            <a:r>
              <a:rPr lang="en-US" altLang="ko-KR" sz="1200" b="1" dirty="0">
                <a:latin typeface="나눔바른고딕" panose="020B0603020101020101" pitchFamily="50" charset="-127"/>
                <a:ea typeface="나눔바른고딕" panose="020B0603020101020101" pitchFamily="50" charset="-127"/>
              </a:rPr>
              <a:t>Student Paper Award (Third Prize)</a:t>
            </a:r>
            <a:r>
              <a:rPr lang="ko-KR" altLang="en-US" sz="1200" b="1" dirty="0">
                <a:latin typeface="나눔바른고딕" panose="020B0603020101020101" pitchFamily="50" charset="-127"/>
                <a:ea typeface="나눔바른고딕" panose="020B0603020101020101" pitchFamily="50" charset="-127"/>
              </a:rPr>
              <a:t>를 수상</a:t>
            </a:r>
            <a:r>
              <a:rPr lang="ko-KR" altLang="en-US" sz="1200" dirty="0">
                <a:latin typeface="나눔바른고딕" panose="020B0603020101020101" pitchFamily="50" charset="-127"/>
                <a:ea typeface="나눔바른고딕" panose="020B0603020101020101" pitchFamily="50" charset="-127"/>
              </a:rPr>
              <a:t>하였다</a:t>
            </a:r>
            <a:r>
              <a:rPr lang="en-US" altLang="ko-KR" sz="1200" dirty="0">
                <a:latin typeface="나눔바른고딕" panose="020B0603020101020101" pitchFamily="50" charset="-127"/>
                <a:ea typeface="나눔바른고딕" panose="020B0603020101020101" pitchFamily="50" charset="-127"/>
              </a:rPr>
              <a:t>. </a:t>
            </a:r>
          </a:p>
        </p:txBody>
      </p:sp>
      <p:sp>
        <p:nvSpPr>
          <p:cNvPr id="25" name="TextBox 24">
            <a:extLst>
              <a:ext uri="{FF2B5EF4-FFF2-40B4-BE49-F238E27FC236}">
                <a16:creationId xmlns:a16="http://schemas.microsoft.com/office/drawing/2014/main" id="{C3160AB7-8452-482C-A505-7F3A374FA411}"/>
              </a:ext>
            </a:extLst>
          </p:cNvPr>
          <p:cNvSpPr txBox="1"/>
          <p:nvPr/>
        </p:nvSpPr>
        <p:spPr>
          <a:xfrm>
            <a:off x="513783" y="8038630"/>
            <a:ext cx="10735079" cy="900246"/>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수상은 전 세계에서 투고된 권위 있는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SIC(E)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논문들 가운데 선정된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12</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편의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Finalist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논문 중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3</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등에 해당하는 성과로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연구의 우수성과 경쟁력을 국제적으로 인정받은 결과이다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아울러</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수상은 해당 연구실에서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Marina Forum</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을 통해 거둔 최초의 수상이라는 점에서 그 의미가 더욱 크며</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동시에 전 세계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Finalist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가운데 한국인으로는 유일하게 선정된 성과라는 점에서 그 가치가 더욱 높다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21" name="TextBox 20">
            <a:extLst>
              <a:ext uri="{FF2B5EF4-FFF2-40B4-BE49-F238E27FC236}">
                <a16:creationId xmlns:a16="http://schemas.microsoft.com/office/drawing/2014/main" id="{593BCE1F-9677-450D-B038-C1CA2D266545}"/>
              </a:ext>
            </a:extLst>
          </p:cNvPr>
          <p:cNvSpPr txBox="1"/>
          <p:nvPr/>
        </p:nvSpPr>
        <p:spPr>
          <a:xfrm>
            <a:off x="4637371" y="6689296"/>
            <a:ext cx="2431684"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홍원빈 교수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지도교수</a:t>
            </a:r>
            <a:r>
              <a:rPr lang="en-US" altLang="ko-KR" sz="1200" b="1" dirty="0">
                <a:latin typeface="나눔스퀘어 Bold" panose="020B0600000101010101" pitchFamily="50" charset="-127"/>
                <a:ea typeface="나눔스퀘어 Bold" panose="020B0600000101010101" pitchFamily="50" charset="-127"/>
              </a:rPr>
              <a:t>)</a:t>
            </a:r>
          </a:p>
        </p:txBody>
      </p:sp>
      <p:sp>
        <p:nvSpPr>
          <p:cNvPr id="29" name="TextBox 28">
            <a:extLst>
              <a:ext uri="{FF2B5EF4-FFF2-40B4-BE49-F238E27FC236}">
                <a16:creationId xmlns:a16="http://schemas.microsoft.com/office/drawing/2014/main" id="{E99D64FA-434F-4E27-AD7A-A8C282C1A858}"/>
              </a:ext>
            </a:extLst>
          </p:cNvPr>
          <p:cNvSpPr txBox="1"/>
          <p:nvPr/>
        </p:nvSpPr>
        <p:spPr>
          <a:xfrm>
            <a:off x="1681448" y="6689296"/>
            <a:ext cx="2431684" cy="276999"/>
          </a:xfrm>
          <a:prstGeom prst="rect">
            <a:avLst/>
          </a:prstGeom>
          <a:noFill/>
        </p:spPr>
        <p:txBody>
          <a:bodyPr wrap="square" rtlCol="0">
            <a:spAutoFit/>
          </a:bodyPr>
          <a:lstStyle/>
          <a:p>
            <a:r>
              <a:rPr lang="ko-KR" altLang="en-US"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이동섭 </a:t>
            </a:r>
            <a:r>
              <a:rPr lang="en-US" altLang="ko-KR"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통합과정</a:t>
            </a:r>
            <a:r>
              <a:rPr lang="en-US" altLang="ko-KR"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49738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D214AD7-94B3-47C7-A3A6-07DD6694A97B}"/>
              </a:ext>
            </a:extLst>
          </p:cNvPr>
          <p:cNvSpPr txBox="1"/>
          <p:nvPr/>
        </p:nvSpPr>
        <p:spPr>
          <a:xfrm>
            <a:off x="2203412" y="2113730"/>
            <a:ext cx="7550317" cy="369332"/>
          </a:xfrm>
          <a:prstGeom prst="rect">
            <a:avLst/>
          </a:prstGeom>
          <a:noFill/>
        </p:spPr>
        <p:txBody>
          <a:bodyPr wrap="square" rtlCol="0">
            <a:spAutoFit/>
          </a:bodyPr>
          <a:lstStyle/>
          <a:p>
            <a:pPr algn="ctr"/>
            <a:r>
              <a:rPr lang="en-US" altLang="ko-KR"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Marina Forum on </a:t>
            </a:r>
            <a:r>
              <a:rPr lang="en-US" altLang="ko-KR" dirty="0" err="1">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Metantennas</a:t>
            </a:r>
            <a:r>
              <a:rPr lang="en-US" altLang="ko-KR"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 and </a:t>
            </a:r>
            <a:r>
              <a:rPr lang="en-US" altLang="ko-KR" dirty="0" err="1">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Beamsteering</a:t>
            </a:r>
            <a:r>
              <a:rPr lang="en-US" altLang="ko-KR"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 Antennas 2026,</a:t>
            </a:r>
          </a:p>
        </p:txBody>
      </p:sp>
      <p:cxnSp>
        <p:nvCxnSpPr>
          <p:cNvPr id="53" name="직선 연결선 52">
            <a:extLst>
              <a:ext uri="{FF2B5EF4-FFF2-40B4-BE49-F238E27FC236}">
                <a16:creationId xmlns:a16="http://schemas.microsoft.com/office/drawing/2014/main" id="{76676987-CC9D-48CE-B931-6AE111D36D89}"/>
              </a:ext>
            </a:extLst>
          </p:cNvPr>
          <p:cNvCxnSpPr>
            <a:cxnSpLocks/>
          </p:cNvCxnSpPr>
          <p:nvPr/>
        </p:nvCxnSpPr>
        <p:spPr>
          <a:xfrm>
            <a:off x="1497385" y="3014703"/>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651627A-374C-4BB4-B22E-9C9C681C083A}"/>
              </a:ext>
            </a:extLst>
          </p:cNvPr>
          <p:cNvSpPr txBox="1"/>
          <p:nvPr/>
        </p:nvSpPr>
        <p:spPr>
          <a:xfrm>
            <a:off x="4055490" y="1652235"/>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이동섭</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통합과정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24" name="TextBox 23">
            <a:extLst>
              <a:ext uri="{FF2B5EF4-FFF2-40B4-BE49-F238E27FC236}">
                <a16:creationId xmlns:a16="http://schemas.microsoft.com/office/drawing/2014/main" id="{8DF2B7A2-8613-43C4-97E9-B7B7FFA0AF73}"/>
              </a:ext>
            </a:extLst>
          </p:cNvPr>
          <p:cNvSpPr txBox="1"/>
          <p:nvPr/>
        </p:nvSpPr>
        <p:spPr>
          <a:xfrm>
            <a:off x="2074598" y="2479344"/>
            <a:ext cx="7389190" cy="369332"/>
          </a:xfrm>
          <a:prstGeom prst="rect">
            <a:avLst/>
          </a:prstGeom>
          <a:noFill/>
        </p:spPr>
        <p:txBody>
          <a:bodyPr wrap="square" rtlCol="0">
            <a:spAutoFit/>
          </a:bodyPr>
          <a:lstStyle/>
          <a:p>
            <a:pPr algn="ct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Student Paper Award (</a:t>
            </a:r>
            <a:r>
              <a:rPr lang="en-US" altLang="ko-KR" sz="1800" b="1" dirty="0">
                <a:ln>
                  <a:solidFill>
                    <a:schemeClr val="bg1">
                      <a:alpha val="0"/>
                    </a:schemeClr>
                  </a:solidFill>
                </a:ln>
                <a:solidFill>
                  <a:srgbClr val="C9005F"/>
                </a:solidFill>
                <a:latin typeface="HY헤드라인M" pitchFamily="18" charset="-127"/>
                <a:ea typeface="HY헤드라인M" pitchFamily="18" charset="-127"/>
                <a:cs typeface="Arial" pitchFamily="34" charset="0"/>
              </a:rPr>
              <a:t>3</a:t>
            </a:r>
            <a:r>
              <a:rPr lang="en-US" altLang="ko-KR" sz="1800" b="1" baseline="30000" dirty="0">
                <a:ln>
                  <a:solidFill>
                    <a:schemeClr val="bg1">
                      <a:alpha val="0"/>
                    </a:schemeClr>
                  </a:solidFill>
                </a:ln>
                <a:solidFill>
                  <a:srgbClr val="C9005F"/>
                </a:solidFill>
                <a:latin typeface="HY헤드라인M" pitchFamily="18" charset="-127"/>
                <a:ea typeface="HY헤드라인M" pitchFamily="18" charset="-127"/>
                <a:cs typeface="Arial" pitchFamily="34" charset="0"/>
              </a:rPr>
              <a:t>rd</a:t>
            </a: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Prize)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수상</a:t>
            </a:r>
          </a:p>
        </p:txBody>
      </p:sp>
      <p:sp>
        <p:nvSpPr>
          <p:cNvPr id="26" name="TextBox 25">
            <a:extLst>
              <a:ext uri="{FF2B5EF4-FFF2-40B4-BE49-F238E27FC236}">
                <a16:creationId xmlns:a16="http://schemas.microsoft.com/office/drawing/2014/main" id="{2D948971-4B10-49D8-82E0-2F534851F9A8}"/>
              </a:ext>
            </a:extLst>
          </p:cNvPr>
          <p:cNvSpPr txBox="1"/>
          <p:nvPr/>
        </p:nvSpPr>
        <p:spPr>
          <a:xfrm>
            <a:off x="513783" y="9023122"/>
            <a:ext cx="10735079" cy="623248"/>
          </a:xfrm>
          <a:prstGeom prst="rect">
            <a:avLst/>
          </a:prstGeom>
          <a:noFill/>
        </p:spPr>
        <p:txBody>
          <a:bodyPr wrap="square" rtlCol="0">
            <a:spAutoFit/>
          </a:bodyPr>
          <a:lstStyle/>
          <a:p>
            <a:pPr algn="just">
              <a:lnSpc>
                <a:spcPct val="150000"/>
              </a:lnSpc>
            </a:pP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Marina Forum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에서는 메타안테나 및 빔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조향</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안테나 기술 분야의 최신 연구 동향을 공유하고 논의하는 국제 포럼으로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관련 분야의 연구자들이 모여 차세대 안테나 기술의 발전 방향을 논의하는 자리이다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pic>
        <p:nvPicPr>
          <p:cNvPr id="28" name="그림 27" descr="사람, 의류, 인간의 얼굴, 목이(가) 표시된 사진&#10;&#10;AI 생성 콘텐츠는 정확하지 않을 수 있습니다.">
            <a:extLst>
              <a:ext uri="{FF2B5EF4-FFF2-40B4-BE49-F238E27FC236}">
                <a16:creationId xmlns:a16="http://schemas.microsoft.com/office/drawing/2014/main" id="{DD658C5B-DEFC-43F9-BE08-28E8C6A014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6804" y="3196333"/>
            <a:ext cx="2654523" cy="3412959"/>
          </a:xfrm>
          <a:prstGeom prst="rect">
            <a:avLst/>
          </a:prstGeom>
        </p:spPr>
      </p:pic>
      <p:pic>
        <p:nvPicPr>
          <p:cNvPr id="30" name="Picture 2" descr="20190708_ProfessorWonbinHong_Pictures">
            <a:extLst>
              <a:ext uri="{FF2B5EF4-FFF2-40B4-BE49-F238E27FC236}">
                <a16:creationId xmlns:a16="http://schemas.microsoft.com/office/drawing/2014/main" id="{E4995B4F-2EDF-48A4-A190-208F7BF8578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6267"/>
          <a:stretch>
            <a:fillRect/>
          </a:stretch>
        </p:blipFill>
        <p:spPr bwMode="auto">
          <a:xfrm>
            <a:off x="4005017" y="3368893"/>
            <a:ext cx="2670349" cy="3240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Box 39">
            <a:extLst>
              <a:ext uri="{FF2B5EF4-FFF2-40B4-BE49-F238E27FC236}">
                <a16:creationId xmlns:a16="http://schemas.microsoft.com/office/drawing/2014/main" id="{271498E6-70C8-4F7E-B32F-CBD5B3D79A48}"/>
              </a:ext>
            </a:extLst>
          </p:cNvPr>
          <p:cNvSpPr txBox="1"/>
          <p:nvPr/>
        </p:nvSpPr>
        <p:spPr>
          <a:xfrm>
            <a:off x="6988072" y="10921760"/>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Microwave, Antenna, Device and Systems (MADs LAB) @POSTECH</a:t>
            </a:r>
          </a:p>
        </p:txBody>
      </p:sp>
      <p:pic>
        <p:nvPicPr>
          <p:cNvPr id="3" name="그림 2">
            <a:extLst>
              <a:ext uri="{FF2B5EF4-FFF2-40B4-BE49-F238E27FC236}">
                <a16:creationId xmlns:a16="http://schemas.microsoft.com/office/drawing/2014/main" id="{88833489-2F59-447E-995B-6A2B5E62A214}"/>
              </a:ext>
            </a:extLst>
          </p:cNvPr>
          <p:cNvPicPr>
            <a:picLocks noChangeAspect="1"/>
          </p:cNvPicPr>
          <p:nvPr/>
        </p:nvPicPr>
        <p:blipFill>
          <a:blip r:embed="rId8"/>
          <a:stretch>
            <a:fillRect/>
          </a:stretch>
        </p:blipFill>
        <p:spPr>
          <a:xfrm>
            <a:off x="6875805" y="3518921"/>
            <a:ext cx="4373057" cy="3005075"/>
          </a:xfrm>
          <a:prstGeom prst="rect">
            <a:avLst/>
          </a:prstGeom>
        </p:spPr>
      </p:pic>
      <p:sp>
        <p:nvSpPr>
          <p:cNvPr id="27" name="TextBox 26">
            <a:extLst>
              <a:ext uri="{FF2B5EF4-FFF2-40B4-BE49-F238E27FC236}">
                <a16:creationId xmlns:a16="http://schemas.microsoft.com/office/drawing/2014/main" id="{E2983890-D9B7-48EB-B35B-4ECB1A2C8CDA}"/>
              </a:ext>
            </a:extLst>
          </p:cNvPr>
          <p:cNvSpPr txBox="1"/>
          <p:nvPr/>
        </p:nvSpPr>
        <p:spPr>
          <a:xfrm>
            <a:off x="513783" y="9795244"/>
            <a:ext cx="10735079" cy="900246"/>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이번 수상 논문은 디스플레이에 통합된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Antenna-on-Display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구조를 기반으로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EH1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모드를 활용한 광범위 공간 빔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조향</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기술을 제안하였다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특히</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사용자 중심 센싱과 차량 통신</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(V2X)</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을 동시에 지원하는 통합 안테나 시스템을 구현함으로써</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차세대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ISAC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시스템에서 요구되는 고성능 및 집적화 가능성을 제시하였다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이러한 연구 성과는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빔조향</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안테나 기술의 응용 확장성과 실용성을 동시에 확보한 점에서 높은 평가를 받아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Student Paper Award (Third Prize)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수상으로 이어졌다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Tree>
    <p:extLst>
      <p:ext uri="{BB962C8B-B14F-4D97-AF65-F5344CB8AC3E}">
        <p14:creationId xmlns:p14="http://schemas.microsoft.com/office/powerpoint/2010/main" val="2075496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1" y="1"/>
            <a:ext cx="11970950" cy="11690564"/>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3"/>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4"/>
          <a:srcRect l="13689" t="38891" r="22137" b="16176"/>
          <a:stretch/>
        </p:blipFill>
        <p:spPr>
          <a:xfrm>
            <a:off x="-19985" y="9249392"/>
            <a:ext cx="11957504" cy="2441172"/>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5"/>
          <a:srcRect l="2870" t="14881" r="21780" b="51333"/>
          <a:stretch/>
        </p:blipFill>
        <p:spPr>
          <a:xfrm>
            <a:off x="1524129" y="4598"/>
            <a:ext cx="10413389" cy="3940051"/>
          </a:xfrm>
          <a:prstGeom prst="rect">
            <a:avLst/>
          </a:prstGeom>
        </p:spPr>
      </p:pic>
      <p:sp>
        <p:nvSpPr>
          <p:cNvPr id="50" name="TextBox 49">
            <a:extLst>
              <a:ext uri="{FF2B5EF4-FFF2-40B4-BE49-F238E27FC236}">
                <a16:creationId xmlns:a16="http://schemas.microsoft.com/office/drawing/2014/main" id="{B084F8D2-8281-41BE-9F66-A5422A874F63}"/>
              </a:ext>
            </a:extLst>
          </p:cNvPr>
          <p:cNvSpPr txBox="1"/>
          <p:nvPr/>
        </p:nvSpPr>
        <p:spPr>
          <a:xfrm>
            <a:off x="791166" y="7085222"/>
            <a:ext cx="10856451" cy="900246"/>
          </a:xfrm>
          <a:prstGeom prst="rect">
            <a:avLst/>
          </a:prstGeom>
          <a:noFill/>
        </p:spPr>
        <p:txBody>
          <a:bodyPr wrap="square" rtlCol="0">
            <a:spAutoFit/>
          </a:bodyPr>
          <a:lstStyle/>
          <a:p>
            <a:pPr>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통합과정 이동섭 학생</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지도교수</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 홍원빈 교수</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이 국제전기전자공학회 전파 분과</a:t>
            </a:r>
            <a:r>
              <a:rPr lang="en-US" altLang="ko-KR" sz="1200" dirty="0">
                <a:latin typeface="나눔바른고딕" panose="020B0603020101020101" pitchFamily="50" charset="-127"/>
                <a:ea typeface="나눔바른고딕" panose="020B0603020101020101" pitchFamily="50" charset="-127"/>
              </a:rPr>
              <a:t>(IEEE Antennas and Propagation Society, IEEE AP-S)</a:t>
            </a:r>
            <a:r>
              <a:rPr lang="ko-KR" altLang="en-US" sz="1200" dirty="0">
                <a:latin typeface="나눔바른고딕" panose="020B0603020101020101" pitchFamily="50" charset="-127"/>
                <a:ea typeface="나눔바른고딕" panose="020B0603020101020101" pitchFamily="50" charset="-127"/>
              </a:rPr>
              <a:t>에서 수여하는 </a:t>
            </a:r>
            <a:r>
              <a:rPr lang="en-US" altLang="ko-KR" sz="1200" b="1" dirty="0">
                <a:latin typeface="나눔바른고딕" panose="020B0603020101020101" pitchFamily="50" charset="-127"/>
                <a:ea typeface="나눔바른고딕" panose="020B0603020101020101" pitchFamily="50" charset="-127"/>
              </a:rPr>
              <a:t>2025 IEEE Antennas and Propagation Society Fellowship Program</a:t>
            </a:r>
            <a:r>
              <a:rPr lang="ko-KR" altLang="en-US" sz="1200" b="1" dirty="0">
                <a:latin typeface="나눔바른고딕" panose="020B0603020101020101" pitchFamily="50" charset="-127"/>
                <a:ea typeface="나눔바른고딕" panose="020B0603020101020101" pitchFamily="50" charset="-127"/>
              </a:rPr>
              <a:t>에 최종 선정</a:t>
            </a:r>
            <a:r>
              <a:rPr lang="ko-KR" altLang="en-US" sz="1200" dirty="0">
                <a:latin typeface="나눔바른고딕" panose="020B0603020101020101" pitchFamily="50" charset="-127"/>
                <a:ea typeface="나눔바른고딕" panose="020B0603020101020101" pitchFamily="50" charset="-127"/>
              </a:rPr>
              <a:t>되었다</a:t>
            </a:r>
            <a:r>
              <a:rPr lang="en-US" altLang="ko-KR" sz="1200" dirty="0">
                <a:latin typeface="나눔바른고딕" panose="020B0603020101020101" pitchFamily="50" charset="-127"/>
                <a:ea typeface="나눔바른고딕" panose="020B0603020101020101" pitchFamily="50" charset="-127"/>
              </a:rPr>
              <a:t>. </a:t>
            </a:r>
            <a:r>
              <a:rPr lang="ko-KR" altLang="en-US" sz="1200" dirty="0">
                <a:latin typeface="나눔바른고딕" panose="020B0603020101020101" pitchFamily="50" charset="-127"/>
                <a:ea typeface="나눔바른고딕" panose="020B0603020101020101" pitchFamily="50" charset="-127"/>
              </a:rPr>
              <a:t>이동섭 학생은 </a:t>
            </a:r>
            <a:r>
              <a:rPr lang="en-US" altLang="ko-KR" sz="1200" dirty="0">
                <a:latin typeface="나눔바른고딕" panose="020B0603020101020101" pitchFamily="50" charset="-127"/>
                <a:ea typeface="나눔바른고딕" panose="020B0603020101020101" pitchFamily="50" charset="-127"/>
              </a:rPr>
              <a:t>2025</a:t>
            </a:r>
            <a:r>
              <a:rPr lang="ko-KR" altLang="en-US" sz="1200" dirty="0">
                <a:latin typeface="나눔바른고딕" panose="020B0603020101020101" pitchFamily="50" charset="-127"/>
                <a:ea typeface="나눔바른고딕" panose="020B0603020101020101" pitchFamily="50" charset="-127"/>
              </a:rPr>
              <a:t>년 </a:t>
            </a:r>
            <a:r>
              <a:rPr lang="en-US" altLang="ko-KR" sz="1200" dirty="0">
                <a:latin typeface="나눔바른고딕" panose="020B0603020101020101" pitchFamily="50" charset="-127"/>
                <a:ea typeface="나눔바른고딕" panose="020B0603020101020101" pitchFamily="50" charset="-127"/>
              </a:rPr>
              <a:t>Fellowship </a:t>
            </a:r>
            <a:r>
              <a:rPr lang="ko-KR" altLang="en-US" sz="1200" dirty="0">
                <a:latin typeface="나눔바른고딕" panose="020B0603020101020101" pitchFamily="50" charset="-127"/>
                <a:ea typeface="나눔바른고딕" panose="020B0603020101020101" pitchFamily="50" charset="-127"/>
              </a:rPr>
              <a:t>수상자 가운데 대한민국에서 유일하게 선정된 연구자이다</a:t>
            </a:r>
            <a:r>
              <a:rPr lang="en-US" altLang="ko-KR" sz="1200" dirty="0">
                <a:latin typeface="나눔바른고딕" panose="020B0603020101020101" pitchFamily="50" charset="-127"/>
                <a:ea typeface="나눔바른고딕" panose="020B0603020101020101" pitchFamily="50" charset="-127"/>
              </a:rPr>
              <a:t>.</a:t>
            </a:r>
          </a:p>
        </p:txBody>
      </p:sp>
      <p:sp>
        <p:nvSpPr>
          <p:cNvPr id="25" name="TextBox 24">
            <a:extLst>
              <a:ext uri="{FF2B5EF4-FFF2-40B4-BE49-F238E27FC236}">
                <a16:creationId xmlns:a16="http://schemas.microsoft.com/office/drawing/2014/main" id="{C3160AB7-8452-482C-A505-7F3A374FA411}"/>
              </a:ext>
            </a:extLst>
          </p:cNvPr>
          <p:cNvSpPr txBox="1"/>
          <p:nvPr/>
        </p:nvSpPr>
        <p:spPr>
          <a:xfrm>
            <a:off x="791166" y="8038630"/>
            <a:ext cx="10366883" cy="623248"/>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Fellowship Program</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은 엄격한 서류 심사를 통해 전 세계적으로 소수의 우수 연구자만을 선발하는 권위 있는 장학 프로그램으로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연구 프로젝트 제안서의 신규성</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b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b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총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57</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편의 논문 실적 및 국내외 학술대회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14</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건의 수상 실적 등이 종합적으로 우수하게 평가되어 금년도 수상자로 선정되었다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21" name="TextBox 20">
            <a:extLst>
              <a:ext uri="{FF2B5EF4-FFF2-40B4-BE49-F238E27FC236}">
                <a16:creationId xmlns:a16="http://schemas.microsoft.com/office/drawing/2014/main" id="{593BCE1F-9677-450D-B038-C1CA2D266545}"/>
              </a:ext>
            </a:extLst>
          </p:cNvPr>
          <p:cNvSpPr txBox="1"/>
          <p:nvPr/>
        </p:nvSpPr>
        <p:spPr>
          <a:xfrm>
            <a:off x="4914754" y="6689296"/>
            <a:ext cx="2431684"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홍원빈 교수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지도교수</a:t>
            </a:r>
            <a:r>
              <a:rPr lang="en-US" altLang="ko-KR" sz="1200" b="1" dirty="0">
                <a:latin typeface="나눔스퀘어 Bold" panose="020B0600000101010101" pitchFamily="50" charset="-127"/>
                <a:ea typeface="나눔스퀘어 Bold" panose="020B0600000101010101" pitchFamily="50" charset="-127"/>
              </a:rPr>
              <a:t>)</a:t>
            </a:r>
          </a:p>
        </p:txBody>
      </p:sp>
      <p:sp>
        <p:nvSpPr>
          <p:cNvPr id="29" name="TextBox 28">
            <a:extLst>
              <a:ext uri="{FF2B5EF4-FFF2-40B4-BE49-F238E27FC236}">
                <a16:creationId xmlns:a16="http://schemas.microsoft.com/office/drawing/2014/main" id="{E99D64FA-434F-4E27-AD7A-A8C282C1A858}"/>
              </a:ext>
            </a:extLst>
          </p:cNvPr>
          <p:cNvSpPr txBox="1"/>
          <p:nvPr/>
        </p:nvSpPr>
        <p:spPr>
          <a:xfrm>
            <a:off x="1958831" y="6689296"/>
            <a:ext cx="2431684" cy="276999"/>
          </a:xfrm>
          <a:prstGeom prst="rect">
            <a:avLst/>
          </a:prstGeom>
          <a:noFill/>
        </p:spPr>
        <p:txBody>
          <a:bodyPr wrap="square" rtlCol="0">
            <a:spAutoFit/>
          </a:bodyPr>
          <a:lstStyle/>
          <a:p>
            <a:r>
              <a:rPr lang="ko-KR" altLang="en-US"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이동섭 </a:t>
            </a:r>
            <a:r>
              <a:rPr lang="en-US" altLang="ko-KR"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통합과정</a:t>
            </a:r>
            <a:r>
              <a:rPr lang="en-US" altLang="ko-KR"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49738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D214AD7-94B3-47C7-A3A6-07DD6694A97B}"/>
              </a:ext>
            </a:extLst>
          </p:cNvPr>
          <p:cNvSpPr txBox="1"/>
          <p:nvPr/>
        </p:nvSpPr>
        <p:spPr>
          <a:xfrm>
            <a:off x="2203413" y="2113730"/>
            <a:ext cx="7389190" cy="369332"/>
          </a:xfrm>
          <a:prstGeom prst="rect">
            <a:avLst/>
          </a:prstGeom>
          <a:noFill/>
        </p:spPr>
        <p:txBody>
          <a:bodyPr wrap="square" rtlCol="0">
            <a:spAutoFit/>
          </a:bodyPr>
          <a:lstStyle/>
          <a:p>
            <a:pPr algn="ctr"/>
            <a:r>
              <a:rPr lang="en-US" altLang="ko-KR"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2025 IEEE Antennas and Propagation Society (AP-S)</a:t>
            </a:r>
            <a:endPar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endParaRPr>
          </a:p>
        </p:txBody>
      </p:sp>
      <p:cxnSp>
        <p:nvCxnSpPr>
          <p:cNvPr id="53" name="직선 연결선 52">
            <a:extLst>
              <a:ext uri="{FF2B5EF4-FFF2-40B4-BE49-F238E27FC236}">
                <a16:creationId xmlns:a16="http://schemas.microsoft.com/office/drawing/2014/main" id="{76676987-CC9D-48CE-B931-6AE111D36D89}"/>
              </a:ext>
            </a:extLst>
          </p:cNvPr>
          <p:cNvCxnSpPr>
            <a:cxnSpLocks/>
          </p:cNvCxnSpPr>
          <p:nvPr/>
        </p:nvCxnSpPr>
        <p:spPr>
          <a:xfrm>
            <a:off x="1497385" y="3014703"/>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651627A-374C-4BB4-B22E-9C9C681C083A}"/>
              </a:ext>
            </a:extLst>
          </p:cNvPr>
          <p:cNvSpPr txBox="1"/>
          <p:nvPr/>
        </p:nvSpPr>
        <p:spPr>
          <a:xfrm>
            <a:off x="4055490" y="1652235"/>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이동섭</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통합과정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24" name="TextBox 23">
            <a:extLst>
              <a:ext uri="{FF2B5EF4-FFF2-40B4-BE49-F238E27FC236}">
                <a16:creationId xmlns:a16="http://schemas.microsoft.com/office/drawing/2014/main" id="{8DF2B7A2-8613-43C4-97E9-B7B7FFA0AF73}"/>
              </a:ext>
            </a:extLst>
          </p:cNvPr>
          <p:cNvSpPr txBox="1"/>
          <p:nvPr/>
        </p:nvSpPr>
        <p:spPr>
          <a:xfrm>
            <a:off x="2074598" y="2479344"/>
            <a:ext cx="7389190" cy="369332"/>
          </a:xfrm>
          <a:prstGeom prst="rect">
            <a:avLst/>
          </a:prstGeom>
          <a:noFill/>
        </p:spPr>
        <p:txBody>
          <a:bodyPr wrap="square" rtlCol="0">
            <a:spAutoFit/>
          </a:bodyPr>
          <a:lstStyle/>
          <a:p>
            <a:pPr algn="ct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Fellowship Program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선정</a:t>
            </a:r>
          </a:p>
        </p:txBody>
      </p:sp>
      <p:sp>
        <p:nvSpPr>
          <p:cNvPr id="26" name="TextBox 25">
            <a:extLst>
              <a:ext uri="{FF2B5EF4-FFF2-40B4-BE49-F238E27FC236}">
                <a16:creationId xmlns:a16="http://schemas.microsoft.com/office/drawing/2014/main" id="{2D948971-4B10-49D8-82E0-2F534851F9A8}"/>
              </a:ext>
            </a:extLst>
          </p:cNvPr>
          <p:cNvSpPr txBox="1"/>
          <p:nvPr/>
        </p:nvSpPr>
        <p:spPr>
          <a:xfrm>
            <a:off x="791166" y="8720043"/>
            <a:ext cx="10366883" cy="900246"/>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프로젝트는 차세대 디스플레이 기반 투명 안테나 기술기반으로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디스플레이 일체형 통신</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센싱 통합 안테나 플랫폼을 제안한다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제안된 </a:t>
            </a:r>
            <a:r>
              <a:rPr lang="en-US" altLang="ko-KR" sz="1200" dirty="0" err="1">
                <a:latin typeface="나눔바른고딕" panose="020B0603020101020101" pitchFamily="50" charset="-127"/>
                <a:ea typeface="나눔바른고딕" panose="020B0603020101020101" pitchFamily="50" charset="-127"/>
                <a:cs typeface="Arial" panose="020B0604020202020204" pitchFamily="34" charset="0"/>
              </a:rPr>
              <a:t>AoD</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기술은 투명 전극 기반 집적 설계를 통해 빔 제어와 다기능 통합 센싱 및 통신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(Integrated Sensing and Communication, ISAC)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응용을 동시에 구현하며</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모바일</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차량</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웨어러블 등 다양한 디바이스 환경으로의 확장 가능성을 제시한다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endPar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endParaRPr>
          </a:p>
        </p:txBody>
      </p:sp>
      <p:pic>
        <p:nvPicPr>
          <p:cNvPr id="28" name="그림 27" descr="사람, 의류, 인간의 얼굴, 목이(가) 표시된 사진&#10;&#10;AI 생성 콘텐츠는 정확하지 않을 수 있습니다.">
            <a:extLst>
              <a:ext uri="{FF2B5EF4-FFF2-40B4-BE49-F238E27FC236}">
                <a16:creationId xmlns:a16="http://schemas.microsoft.com/office/drawing/2014/main" id="{DD658C5B-DEFC-43F9-BE08-28E8C6A014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34187" y="3196333"/>
            <a:ext cx="2654523" cy="3412959"/>
          </a:xfrm>
          <a:prstGeom prst="rect">
            <a:avLst/>
          </a:prstGeom>
        </p:spPr>
      </p:pic>
      <p:pic>
        <p:nvPicPr>
          <p:cNvPr id="30" name="Picture 2" descr="20190708_ProfessorWonbinHong_Pictures">
            <a:extLst>
              <a:ext uri="{FF2B5EF4-FFF2-40B4-BE49-F238E27FC236}">
                <a16:creationId xmlns:a16="http://schemas.microsoft.com/office/drawing/2014/main" id="{E4995B4F-2EDF-48A4-A190-208F7BF8578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6267"/>
          <a:stretch>
            <a:fillRect/>
          </a:stretch>
        </p:blipFill>
        <p:spPr bwMode="auto">
          <a:xfrm>
            <a:off x="4282400" y="3368893"/>
            <a:ext cx="2670349" cy="3240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Box 39">
            <a:extLst>
              <a:ext uri="{FF2B5EF4-FFF2-40B4-BE49-F238E27FC236}">
                <a16:creationId xmlns:a16="http://schemas.microsoft.com/office/drawing/2014/main" id="{271498E6-70C8-4F7E-B32F-CBD5B3D79A48}"/>
              </a:ext>
            </a:extLst>
          </p:cNvPr>
          <p:cNvSpPr txBox="1"/>
          <p:nvPr/>
        </p:nvSpPr>
        <p:spPr>
          <a:xfrm>
            <a:off x="6988072" y="10555330"/>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Microwave, Antenna, Device and Systems (MADs LAB) @POSTECH</a:t>
            </a:r>
          </a:p>
        </p:txBody>
      </p:sp>
      <p:pic>
        <p:nvPicPr>
          <p:cNvPr id="22" name="Picture 2">
            <a:extLst>
              <a:ext uri="{FF2B5EF4-FFF2-40B4-BE49-F238E27FC236}">
                <a16:creationId xmlns:a16="http://schemas.microsoft.com/office/drawing/2014/main" id="{C3A59E24-D2CB-4469-BBCC-959C3BCBAFF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46437" y="3330279"/>
            <a:ext cx="3648271" cy="3279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5291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1" y="1"/>
            <a:ext cx="11970950" cy="11690564"/>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3"/>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4"/>
          <a:srcRect l="13689" t="38891" r="22137" b="16176"/>
          <a:stretch/>
        </p:blipFill>
        <p:spPr>
          <a:xfrm>
            <a:off x="-19985" y="9249392"/>
            <a:ext cx="11957504" cy="2441172"/>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5"/>
          <a:srcRect l="2870" t="14881" r="21780" b="51333"/>
          <a:stretch/>
        </p:blipFill>
        <p:spPr>
          <a:xfrm>
            <a:off x="1524129" y="4598"/>
            <a:ext cx="10413389" cy="3940051"/>
          </a:xfrm>
          <a:prstGeom prst="rect">
            <a:avLst/>
          </a:prstGeom>
        </p:spPr>
      </p:pic>
      <p:sp>
        <p:nvSpPr>
          <p:cNvPr id="50" name="TextBox 49">
            <a:extLst>
              <a:ext uri="{FF2B5EF4-FFF2-40B4-BE49-F238E27FC236}">
                <a16:creationId xmlns:a16="http://schemas.microsoft.com/office/drawing/2014/main" id="{B084F8D2-8281-41BE-9F66-A5422A874F63}"/>
              </a:ext>
            </a:extLst>
          </p:cNvPr>
          <p:cNvSpPr txBox="1"/>
          <p:nvPr/>
        </p:nvSpPr>
        <p:spPr>
          <a:xfrm>
            <a:off x="791166" y="7085222"/>
            <a:ext cx="10856451" cy="900246"/>
          </a:xfrm>
          <a:prstGeom prst="rect">
            <a:avLst/>
          </a:prstGeom>
          <a:noFill/>
        </p:spPr>
        <p:txBody>
          <a:bodyPr wrap="square" rtlCol="0">
            <a:spAutoFit/>
          </a:bodyPr>
          <a:lstStyle/>
          <a:p>
            <a:pPr>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통합과정 이동섭 학생</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지도교수</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 홍원빈 교수</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이 국제전기전자공학회 전파 분과</a:t>
            </a:r>
            <a:r>
              <a:rPr lang="en-US" altLang="ko-KR" sz="1200" dirty="0">
                <a:latin typeface="나눔바른고딕" panose="020B0603020101020101" pitchFamily="50" charset="-127"/>
                <a:ea typeface="나눔바른고딕" panose="020B0603020101020101" pitchFamily="50" charset="-127"/>
              </a:rPr>
              <a:t>(IEEE Antennas and Propagation Society, IEEE AP-S)</a:t>
            </a:r>
            <a:r>
              <a:rPr lang="ko-KR" altLang="en-US" sz="1200" dirty="0">
                <a:latin typeface="나눔바른고딕" panose="020B0603020101020101" pitchFamily="50" charset="-127"/>
                <a:ea typeface="나눔바른고딕" panose="020B0603020101020101" pitchFamily="50" charset="-127"/>
              </a:rPr>
              <a:t>에서 수여하는 </a:t>
            </a:r>
            <a:r>
              <a:rPr lang="en-US" altLang="ko-KR" sz="1200" b="1" dirty="0">
                <a:latin typeface="나눔바른고딕" panose="020B0603020101020101" pitchFamily="50" charset="-127"/>
                <a:ea typeface="나눔바른고딕" panose="020B0603020101020101" pitchFamily="50" charset="-127"/>
              </a:rPr>
              <a:t>2025 IEEE Antennas and Propagation Society Fellowship Program</a:t>
            </a:r>
            <a:r>
              <a:rPr lang="ko-KR" altLang="en-US" sz="1200" b="1" dirty="0">
                <a:latin typeface="나눔바른고딕" panose="020B0603020101020101" pitchFamily="50" charset="-127"/>
                <a:ea typeface="나눔바른고딕" panose="020B0603020101020101" pitchFamily="50" charset="-127"/>
              </a:rPr>
              <a:t>에 최종 선정</a:t>
            </a:r>
            <a:r>
              <a:rPr lang="ko-KR" altLang="en-US" sz="1200" dirty="0">
                <a:latin typeface="나눔바른고딕" panose="020B0603020101020101" pitchFamily="50" charset="-127"/>
                <a:ea typeface="나눔바른고딕" panose="020B0603020101020101" pitchFamily="50" charset="-127"/>
              </a:rPr>
              <a:t>되었다</a:t>
            </a:r>
            <a:r>
              <a:rPr lang="en-US" altLang="ko-KR" sz="1200" dirty="0">
                <a:latin typeface="나눔바른고딕" panose="020B0603020101020101" pitchFamily="50" charset="-127"/>
                <a:ea typeface="나눔바른고딕" panose="020B0603020101020101" pitchFamily="50" charset="-127"/>
              </a:rPr>
              <a:t>. </a:t>
            </a:r>
            <a:r>
              <a:rPr lang="ko-KR" altLang="en-US" sz="1200" dirty="0">
                <a:latin typeface="나눔바른고딕" panose="020B0603020101020101" pitchFamily="50" charset="-127"/>
                <a:ea typeface="나눔바른고딕" panose="020B0603020101020101" pitchFamily="50" charset="-127"/>
              </a:rPr>
              <a:t>이동섭 학생은 </a:t>
            </a:r>
            <a:r>
              <a:rPr lang="en-US" altLang="ko-KR" sz="1200" dirty="0">
                <a:latin typeface="나눔바른고딕" panose="020B0603020101020101" pitchFamily="50" charset="-127"/>
                <a:ea typeface="나눔바른고딕" panose="020B0603020101020101" pitchFamily="50" charset="-127"/>
              </a:rPr>
              <a:t>2025</a:t>
            </a:r>
            <a:r>
              <a:rPr lang="ko-KR" altLang="en-US" sz="1200" dirty="0">
                <a:latin typeface="나눔바른고딕" panose="020B0603020101020101" pitchFamily="50" charset="-127"/>
                <a:ea typeface="나눔바른고딕" panose="020B0603020101020101" pitchFamily="50" charset="-127"/>
              </a:rPr>
              <a:t>년 </a:t>
            </a:r>
            <a:r>
              <a:rPr lang="en-US" altLang="ko-KR" sz="1200" dirty="0">
                <a:latin typeface="나눔바른고딕" panose="020B0603020101020101" pitchFamily="50" charset="-127"/>
                <a:ea typeface="나눔바른고딕" panose="020B0603020101020101" pitchFamily="50" charset="-127"/>
              </a:rPr>
              <a:t>Fellowship </a:t>
            </a:r>
            <a:r>
              <a:rPr lang="ko-KR" altLang="en-US" sz="1200" dirty="0">
                <a:latin typeface="나눔바른고딕" panose="020B0603020101020101" pitchFamily="50" charset="-127"/>
                <a:ea typeface="나눔바른고딕" panose="020B0603020101020101" pitchFamily="50" charset="-127"/>
              </a:rPr>
              <a:t>수상자 가운데 대한민국에서 유일하게 선정된 연구자이다</a:t>
            </a:r>
            <a:r>
              <a:rPr lang="en-US" altLang="ko-KR" sz="1200" dirty="0">
                <a:latin typeface="나눔바른고딕" panose="020B0603020101020101" pitchFamily="50" charset="-127"/>
                <a:ea typeface="나눔바른고딕" panose="020B0603020101020101" pitchFamily="50" charset="-127"/>
              </a:rPr>
              <a:t>.</a:t>
            </a:r>
          </a:p>
        </p:txBody>
      </p:sp>
      <p:sp>
        <p:nvSpPr>
          <p:cNvPr id="25" name="TextBox 24">
            <a:extLst>
              <a:ext uri="{FF2B5EF4-FFF2-40B4-BE49-F238E27FC236}">
                <a16:creationId xmlns:a16="http://schemas.microsoft.com/office/drawing/2014/main" id="{C3160AB7-8452-482C-A505-7F3A374FA411}"/>
              </a:ext>
            </a:extLst>
          </p:cNvPr>
          <p:cNvSpPr txBox="1"/>
          <p:nvPr/>
        </p:nvSpPr>
        <p:spPr>
          <a:xfrm>
            <a:off x="791166" y="8038630"/>
            <a:ext cx="10366883" cy="623248"/>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Fellowship Program</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은 엄격한 서류 심사를 통해 전 세계적으로 소수의 우수 연구자만을 선발하는 권위 있는 장학 프로그램으로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연구 프로젝트 제안서의 신규성</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b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b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총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57</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편의 논문 실적 및 국내외 학술대회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14</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건의 수상 실적 등이 종합적으로 우수하게 평가되어 금년도 수상자로 선정되었다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21" name="TextBox 20">
            <a:extLst>
              <a:ext uri="{FF2B5EF4-FFF2-40B4-BE49-F238E27FC236}">
                <a16:creationId xmlns:a16="http://schemas.microsoft.com/office/drawing/2014/main" id="{593BCE1F-9677-450D-B038-C1CA2D266545}"/>
              </a:ext>
            </a:extLst>
          </p:cNvPr>
          <p:cNvSpPr txBox="1"/>
          <p:nvPr/>
        </p:nvSpPr>
        <p:spPr>
          <a:xfrm>
            <a:off x="4914754" y="6689296"/>
            <a:ext cx="2431684"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홍원빈 교수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지도교수</a:t>
            </a:r>
            <a:r>
              <a:rPr lang="en-US" altLang="ko-KR" sz="1200" b="1" dirty="0">
                <a:latin typeface="나눔스퀘어 Bold" panose="020B0600000101010101" pitchFamily="50" charset="-127"/>
                <a:ea typeface="나눔스퀘어 Bold" panose="020B0600000101010101" pitchFamily="50" charset="-127"/>
              </a:rPr>
              <a:t>)</a:t>
            </a:r>
          </a:p>
        </p:txBody>
      </p:sp>
      <p:sp>
        <p:nvSpPr>
          <p:cNvPr id="29" name="TextBox 28">
            <a:extLst>
              <a:ext uri="{FF2B5EF4-FFF2-40B4-BE49-F238E27FC236}">
                <a16:creationId xmlns:a16="http://schemas.microsoft.com/office/drawing/2014/main" id="{E99D64FA-434F-4E27-AD7A-A8C282C1A858}"/>
              </a:ext>
            </a:extLst>
          </p:cNvPr>
          <p:cNvSpPr txBox="1"/>
          <p:nvPr/>
        </p:nvSpPr>
        <p:spPr>
          <a:xfrm>
            <a:off x="1958831" y="6689296"/>
            <a:ext cx="2431684" cy="276999"/>
          </a:xfrm>
          <a:prstGeom prst="rect">
            <a:avLst/>
          </a:prstGeom>
          <a:noFill/>
        </p:spPr>
        <p:txBody>
          <a:bodyPr wrap="square" rtlCol="0">
            <a:spAutoFit/>
          </a:bodyPr>
          <a:lstStyle/>
          <a:p>
            <a:r>
              <a:rPr lang="ko-KR" altLang="en-US"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이동섭 </a:t>
            </a:r>
            <a:r>
              <a:rPr lang="en-US" altLang="ko-KR"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통합과정</a:t>
            </a:r>
            <a:r>
              <a:rPr lang="en-US" altLang="ko-KR" sz="1200" b="1"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49738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D214AD7-94B3-47C7-A3A6-07DD6694A97B}"/>
              </a:ext>
            </a:extLst>
          </p:cNvPr>
          <p:cNvSpPr txBox="1"/>
          <p:nvPr/>
        </p:nvSpPr>
        <p:spPr>
          <a:xfrm>
            <a:off x="2203413" y="2113730"/>
            <a:ext cx="7389190" cy="369332"/>
          </a:xfrm>
          <a:prstGeom prst="rect">
            <a:avLst/>
          </a:prstGeom>
          <a:noFill/>
        </p:spPr>
        <p:txBody>
          <a:bodyPr wrap="square" rtlCol="0">
            <a:spAutoFit/>
          </a:bodyPr>
          <a:lstStyle/>
          <a:p>
            <a:pPr algn="ctr"/>
            <a:r>
              <a:rPr lang="en-US" altLang="ko-KR"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2025 IEEE Antennas and Propagation Society (AP-S)</a:t>
            </a:r>
            <a:endPar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endParaRPr>
          </a:p>
        </p:txBody>
      </p:sp>
      <p:cxnSp>
        <p:nvCxnSpPr>
          <p:cNvPr id="53" name="직선 연결선 52">
            <a:extLst>
              <a:ext uri="{FF2B5EF4-FFF2-40B4-BE49-F238E27FC236}">
                <a16:creationId xmlns:a16="http://schemas.microsoft.com/office/drawing/2014/main" id="{76676987-CC9D-48CE-B931-6AE111D36D89}"/>
              </a:ext>
            </a:extLst>
          </p:cNvPr>
          <p:cNvCxnSpPr>
            <a:cxnSpLocks/>
          </p:cNvCxnSpPr>
          <p:nvPr/>
        </p:nvCxnSpPr>
        <p:spPr>
          <a:xfrm>
            <a:off x="1497385" y="3014703"/>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651627A-374C-4BB4-B22E-9C9C681C083A}"/>
              </a:ext>
            </a:extLst>
          </p:cNvPr>
          <p:cNvSpPr txBox="1"/>
          <p:nvPr/>
        </p:nvSpPr>
        <p:spPr>
          <a:xfrm>
            <a:off x="4055490" y="1652235"/>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이동섭</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통합과정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24" name="TextBox 23">
            <a:extLst>
              <a:ext uri="{FF2B5EF4-FFF2-40B4-BE49-F238E27FC236}">
                <a16:creationId xmlns:a16="http://schemas.microsoft.com/office/drawing/2014/main" id="{8DF2B7A2-8613-43C4-97E9-B7B7FFA0AF73}"/>
              </a:ext>
            </a:extLst>
          </p:cNvPr>
          <p:cNvSpPr txBox="1"/>
          <p:nvPr/>
        </p:nvSpPr>
        <p:spPr>
          <a:xfrm>
            <a:off x="2074598" y="2479344"/>
            <a:ext cx="7389190" cy="369332"/>
          </a:xfrm>
          <a:prstGeom prst="rect">
            <a:avLst/>
          </a:prstGeom>
          <a:noFill/>
        </p:spPr>
        <p:txBody>
          <a:bodyPr wrap="square" rtlCol="0">
            <a:spAutoFit/>
          </a:bodyPr>
          <a:lstStyle/>
          <a:p>
            <a:pPr algn="ct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Fellowship Program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선정</a:t>
            </a:r>
          </a:p>
        </p:txBody>
      </p:sp>
      <p:sp>
        <p:nvSpPr>
          <p:cNvPr id="26" name="TextBox 25">
            <a:extLst>
              <a:ext uri="{FF2B5EF4-FFF2-40B4-BE49-F238E27FC236}">
                <a16:creationId xmlns:a16="http://schemas.microsoft.com/office/drawing/2014/main" id="{2D948971-4B10-49D8-82E0-2F534851F9A8}"/>
              </a:ext>
            </a:extLst>
          </p:cNvPr>
          <p:cNvSpPr txBox="1"/>
          <p:nvPr/>
        </p:nvSpPr>
        <p:spPr>
          <a:xfrm>
            <a:off x="791166" y="8720043"/>
            <a:ext cx="10366883" cy="900246"/>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프로젝트는 차세대 디스플레이 기반 투명 안테나 기술기반으로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디스플레이 일체형 통신</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센싱 통합 안테나 플랫폼을 제안한다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제안된 </a:t>
            </a:r>
            <a:r>
              <a:rPr lang="en-US" altLang="ko-KR" sz="1200" dirty="0" err="1">
                <a:latin typeface="나눔바른고딕" panose="020B0603020101020101" pitchFamily="50" charset="-127"/>
                <a:ea typeface="나눔바른고딕" panose="020B0603020101020101" pitchFamily="50" charset="-127"/>
                <a:cs typeface="Arial" panose="020B0604020202020204" pitchFamily="34" charset="0"/>
              </a:rPr>
              <a:t>AoD</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기술은 투명 전극 기반 집적 설계를 통해 빔 제어와 다기능 통합 센싱 및 통신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(Integrated Sensing and Communication, ISAC)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응용을 동시에 구현하며</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모바일</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차량</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웨어러블 등 다양한 디바이스 환경으로의 확장 가능성을 제시한다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endPar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endParaRPr>
          </a:p>
        </p:txBody>
      </p:sp>
      <p:pic>
        <p:nvPicPr>
          <p:cNvPr id="28" name="그림 27" descr="사람, 의류, 인간의 얼굴, 목이(가) 표시된 사진&#10;&#10;AI 생성 콘텐츠는 정확하지 않을 수 있습니다.">
            <a:extLst>
              <a:ext uri="{FF2B5EF4-FFF2-40B4-BE49-F238E27FC236}">
                <a16:creationId xmlns:a16="http://schemas.microsoft.com/office/drawing/2014/main" id="{DD658C5B-DEFC-43F9-BE08-28E8C6A014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34187" y="3196333"/>
            <a:ext cx="2654523" cy="3412959"/>
          </a:xfrm>
          <a:prstGeom prst="rect">
            <a:avLst/>
          </a:prstGeom>
        </p:spPr>
      </p:pic>
      <p:pic>
        <p:nvPicPr>
          <p:cNvPr id="30" name="Picture 2" descr="20190708_ProfessorWonbinHong_Pictures">
            <a:extLst>
              <a:ext uri="{FF2B5EF4-FFF2-40B4-BE49-F238E27FC236}">
                <a16:creationId xmlns:a16="http://schemas.microsoft.com/office/drawing/2014/main" id="{E4995B4F-2EDF-48A4-A190-208F7BF8578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6267"/>
          <a:stretch>
            <a:fillRect/>
          </a:stretch>
        </p:blipFill>
        <p:spPr bwMode="auto">
          <a:xfrm>
            <a:off x="4282400" y="3368893"/>
            <a:ext cx="2670349" cy="3240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Box 39">
            <a:extLst>
              <a:ext uri="{FF2B5EF4-FFF2-40B4-BE49-F238E27FC236}">
                <a16:creationId xmlns:a16="http://schemas.microsoft.com/office/drawing/2014/main" id="{271498E6-70C8-4F7E-B32F-CBD5B3D79A48}"/>
              </a:ext>
            </a:extLst>
          </p:cNvPr>
          <p:cNvSpPr txBox="1"/>
          <p:nvPr/>
        </p:nvSpPr>
        <p:spPr>
          <a:xfrm>
            <a:off x="6988072" y="10555330"/>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Microwave, Antenna, Device and Systems (MADs LAB) @POSTECH</a:t>
            </a:r>
          </a:p>
        </p:txBody>
      </p:sp>
      <p:pic>
        <p:nvPicPr>
          <p:cNvPr id="22" name="Picture 2">
            <a:extLst>
              <a:ext uri="{FF2B5EF4-FFF2-40B4-BE49-F238E27FC236}">
                <a16:creationId xmlns:a16="http://schemas.microsoft.com/office/drawing/2014/main" id="{C3A59E24-D2CB-4469-BBCC-959C3BCBAFF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46437" y="3330279"/>
            <a:ext cx="3648271" cy="3279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437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1" y="0"/>
            <a:ext cx="11970950" cy="12916443"/>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3"/>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4"/>
          <a:srcRect l="13689" t="38891" r="22137" b="16176"/>
          <a:stretch/>
        </p:blipFill>
        <p:spPr>
          <a:xfrm>
            <a:off x="-19985" y="10475272"/>
            <a:ext cx="11957504" cy="2441172"/>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5"/>
          <a:srcRect l="2870" t="14881" r="21780" b="51333"/>
          <a:stretch/>
        </p:blipFill>
        <p:spPr>
          <a:xfrm>
            <a:off x="1524129" y="4598"/>
            <a:ext cx="10413389" cy="3940051"/>
          </a:xfrm>
          <a:prstGeom prst="rect">
            <a:avLst/>
          </a:prstGeom>
        </p:spPr>
      </p:pic>
      <p:sp>
        <p:nvSpPr>
          <p:cNvPr id="50" name="TextBox 49">
            <a:extLst>
              <a:ext uri="{FF2B5EF4-FFF2-40B4-BE49-F238E27FC236}">
                <a16:creationId xmlns:a16="http://schemas.microsoft.com/office/drawing/2014/main" id="{B084F8D2-8281-41BE-9F66-A5422A874F63}"/>
              </a:ext>
            </a:extLst>
          </p:cNvPr>
          <p:cNvSpPr txBox="1"/>
          <p:nvPr/>
        </p:nvSpPr>
        <p:spPr>
          <a:xfrm>
            <a:off x="535579" y="7085222"/>
            <a:ext cx="10856451" cy="623248"/>
          </a:xfrm>
          <a:prstGeom prst="rect">
            <a:avLst/>
          </a:prstGeom>
          <a:noFill/>
        </p:spPr>
        <p:txBody>
          <a:bodyPr wrap="square" rtlCol="0">
            <a:spAutoFit/>
          </a:bodyPr>
          <a:lstStyle/>
          <a:p>
            <a:pPr>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통합과정 이동섭 학생</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지도교수 홍원빈</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이 사단법인 </a:t>
            </a:r>
            <a:r>
              <a:rPr lang="ko-KR" altLang="en-US" sz="1200" dirty="0" err="1">
                <a:latin typeface="나눔바른고딕" panose="020B0603020101020101" pitchFamily="50" charset="-127"/>
                <a:ea typeface="나눔바른고딕" panose="020B0603020101020101" pitchFamily="50" charset="-127"/>
              </a:rPr>
              <a:t>한국이공학진흥원</a:t>
            </a:r>
            <a:r>
              <a:rPr lang="en-US" altLang="ko-KR" sz="1200" dirty="0">
                <a:latin typeface="나눔바른고딕" panose="020B0603020101020101" pitchFamily="50" charset="-127"/>
                <a:ea typeface="나눔바른고딕" panose="020B0603020101020101" pitchFamily="50" charset="-127"/>
              </a:rPr>
              <a:t>(Institute for Promotion of Engineering and Science of Korea, IPESK)</a:t>
            </a:r>
            <a:r>
              <a:rPr lang="ko-KR" altLang="en-US" sz="1200" dirty="0">
                <a:latin typeface="나눔바른고딕" panose="020B0603020101020101" pitchFamily="50" charset="-127"/>
                <a:ea typeface="나눔바른고딕" panose="020B0603020101020101" pitchFamily="50" charset="-127"/>
              </a:rPr>
              <a:t>이 주관한 제</a:t>
            </a:r>
            <a:r>
              <a:rPr lang="en-US" altLang="ko-KR" sz="1200" dirty="0">
                <a:latin typeface="나눔바른고딕" panose="020B0603020101020101" pitchFamily="50" charset="-127"/>
                <a:ea typeface="나눔바른고딕" panose="020B0603020101020101" pitchFamily="50" charset="-127"/>
              </a:rPr>
              <a:t>2</a:t>
            </a:r>
            <a:r>
              <a:rPr lang="ko-KR" altLang="en-US" sz="1200" dirty="0">
                <a:latin typeface="나눔바른고딕" panose="020B0603020101020101" pitchFamily="50" charset="-127"/>
                <a:ea typeface="나눔바른고딕" panose="020B0603020101020101" pitchFamily="50" charset="-127"/>
              </a:rPr>
              <a:t>회 차세대 공학연구자상에서 </a:t>
            </a:r>
            <a:r>
              <a:rPr lang="ko-KR" altLang="en-US" sz="1200" b="1" dirty="0">
                <a:latin typeface="나눔바른고딕" panose="020B0603020101020101" pitchFamily="50" charset="-127"/>
                <a:ea typeface="나눔바른고딕" panose="020B0603020101020101" pitchFamily="50" charset="-127"/>
              </a:rPr>
              <a:t>최우수상을 수상하였다</a:t>
            </a:r>
            <a:r>
              <a:rPr lang="en-US" altLang="ko-KR" sz="1200" dirty="0">
                <a:latin typeface="나눔바른고딕" panose="020B0603020101020101" pitchFamily="50" charset="-127"/>
                <a:ea typeface="나눔바른고딕" panose="020B0603020101020101" pitchFamily="50" charset="-127"/>
              </a:rPr>
              <a:t>. </a:t>
            </a:r>
          </a:p>
        </p:txBody>
      </p:sp>
      <p:sp>
        <p:nvSpPr>
          <p:cNvPr id="25" name="TextBox 24">
            <a:extLst>
              <a:ext uri="{FF2B5EF4-FFF2-40B4-BE49-F238E27FC236}">
                <a16:creationId xmlns:a16="http://schemas.microsoft.com/office/drawing/2014/main" id="{C3160AB7-8452-482C-A505-7F3A374FA411}"/>
              </a:ext>
            </a:extLst>
          </p:cNvPr>
          <p:cNvSpPr txBox="1"/>
          <p:nvPr/>
        </p:nvSpPr>
        <p:spPr>
          <a:xfrm>
            <a:off x="535579" y="7892406"/>
            <a:ext cx="10856451" cy="900246"/>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‘차세대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공학연구자상’은</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각 대학 공과대학장의 추천을 받은 학생 중</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최근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3</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년간 국제적으로 인정받는 학술지에 주저자로 논문을 게재했거나</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국내외 학회에서 우수 논문상을 수상했으며</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과학기술 경진대회 등에서 탁월한 연구 성과를 거둔 연구자를 대상으로 엄격한 심사를 통해 선정된다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특히</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b="1" dirty="0" err="1">
                <a:latin typeface="나눔바른고딕" panose="020B0603020101020101" pitchFamily="50" charset="-127"/>
                <a:ea typeface="나눔바른고딕" panose="020B0603020101020101" pitchFamily="50" charset="-127"/>
                <a:cs typeface="Arial" panose="020B0604020202020204" pitchFamily="34" charset="0"/>
              </a:rPr>
              <a:t>포스텍</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 전자전기공학과의 전체 대학원생 중 </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10</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명 이내의 학생만이 본선에 진출할 수 있으며</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이동섭 학생은 본선 </a:t>
            </a:r>
            <a:r>
              <a:rPr lang="ko-KR" altLang="en-US" sz="1200" b="1" dirty="0" err="1">
                <a:latin typeface="나눔바른고딕" panose="020B0603020101020101" pitchFamily="50" charset="-127"/>
                <a:ea typeface="나눔바른고딕" panose="020B0603020101020101" pitchFamily="50" charset="-127"/>
                <a:cs typeface="Arial" panose="020B0604020202020204" pitchFamily="34" charset="0"/>
              </a:rPr>
              <a:t>진출자</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 중 최고 점수를 획득하여 최우수상의 영예</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를 안았다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21" name="TextBox 20">
            <a:extLst>
              <a:ext uri="{FF2B5EF4-FFF2-40B4-BE49-F238E27FC236}">
                <a16:creationId xmlns:a16="http://schemas.microsoft.com/office/drawing/2014/main" id="{593BCE1F-9677-450D-B038-C1CA2D266545}"/>
              </a:ext>
            </a:extLst>
          </p:cNvPr>
          <p:cNvSpPr txBox="1"/>
          <p:nvPr/>
        </p:nvSpPr>
        <p:spPr>
          <a:xfrm>
            <a:off x="5336785" y="6605132"/>
            <a:ext cx="2431684"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홍원빈 교수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지도교수</a:t>
            </a:r>
            <a:r>
              <a:rPr lang="en-US" altLang="ko-KR" sz="1200" b="1" dirty="0">
                <a:latin typeface="나눔스퀘어 Bold" panose="020B0600000101010101" pitchFamily="50" charset="-127"/>
                <a:ea typeface="나눔스퀘어 Bold" panose="020B0600000101010101" pitchFamily="50" charset="-127"/>
              </a:rPr>
              <a:t>)</a:t>
            </a:r>
          </a:p>
        </p:txBody>
      </p:sp>
      <p:sp>
        <p:nvSpPr>
          <p:cNvPr id="29" name="TextBox 28">
            <a:extLst>
              <a:ext uri="{FF2B5EF4-FFF2-40B4-BE49-F238E27FC236}">
                <a16:creationId xmlns:a16="http://schemas.microsoft.com/office/drawing/2014/main" id="{E99D64FA-434F-4E27-AD7A-A8C282C1A858}"/>
              </a:ext>
            </a:extLst>
          </p:cNvPr>
          <p:cNvSpPr txBox="1"/>
          <p:nvPr/>
        </p:nvSpPr>
        <p:spPr>
          <a:xfrm>
            <a:off x="2380862" y="6605132"/>
            <a:ext cx="2431684" cy="276999"/>
          </a:xfrm>
          <a:prstGeom prst="rect">
            <a:avLst/>
          </a:prstGeom>
          <a:noFill/>
        </p:spPr>
        <p:txBody>
          <a:bodyPr wrap="square" rtlCol="0">
            <a:spAutoFit/>
          </a:bodyPr>
          <a:lstStyle/>
          <a:p>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이동섭 </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통합과정</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49738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D214AD7-94B3-47C7-A3A6-07DD6694A97B}"/>
              </a:ext>
            </a:extLst>
          </p:cNvPr>
          <p:cNvSpPr txBox="1"/>
          <p:nvPr/>
        </p:nvSpPr>
        <p:spPr>
          <a:xfrm>
            <a:off x="1928655" y="2113730"/>
            <a:ext cx="7389190" cy="369332"/>
          </a:xfrm>
          <a:prstGeom prst="rect">
            <a:avLst/>
          </a:prstGeom>
          <a:noFill/>
        </p:spPr>
        <p:txBody>
          <a:bodyPr wrap="square" rtlCol="0">
            <a:spAutoFit/>
          </a:bodyPr>
          <a:lstStyle/>
          <a:p>
            <a:pPr algn="ctr"/>
            <a:r>
              <a:rPr lang="ko-KR" altLang="en-US" dirty="0" err="1">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한국이공학진흥원</a:t>
            </a:r>
            <a:r>
              <a:rPr lang="ko-KR" altLang="en-US"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 </a:t>
            </a:r>
            <a:r>
              <a:rPr lang="en-US" altLang="ko-KR"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(IPESK)</a:t>
            </a:r>
            <a:endPar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endParaRPr>
          </a:p>
        </p:txBody>
      </p:sp>
      <p:cxnSp>
        <p:nvCxnSpPr>
          <p:cNvPr id="53" name="직선 연결선 52">
            <a:extLst>
              <a:ext uri="{FF2B5EF4-FFF2-40B4-BE49-F238E27FC236}">
                <a16:creationId xmlns:a16="http://schemas.microsoft.com/office/drawing/2014/main" id="{76676987-CC9D-48CE-B931-6AE111D36D89}"/>
              </a:ext>
            </a:extLst>
          </p:cNvPr>
          <p:cNvCxnSpPr>
            <a:cxnSpLocks/>
          </p:cNvCxnSpPr>
          <p:nvPr/>
        </p:nvCxnSpPr>
        <p:spPr>
          <a:xfrm>
            <a:off x="1497385" y="3014703"/>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651627A-374C-4BB4-B22E-9C9C681C083A}"/>
              </a:ext>
            </a:extLst>
          </p:cNvPr>
          <p:cNvSpPr txBox="1"/>
          <p:nvPr/>
        </p:nvSpPr>
        <p:spPr>
          <a:xfrm>
            <a:off x="4055490" y="1652235"/>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이동섭</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통합과정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24" name="TextBox 23">
            <a:extLst>
              <a:ext uri="{FF2B5EF4-FFF2-40B4-BE49-F238E27FC236}">
                <a16:creationId xmlns:a16="http://schemas.microsoft.com/office/drawing/2014/main" id="{8DF2B7A2-8613-43C4-97E9-B7B7FFA0AF73}"/>
              </a:ext>
            </a:extLst>
          </p:cNvPr>
          <p:cNvSpPr txBox="1"/>
          <p:nvPr/>
        </p:nvSpPr>
        <p:spPr>
          <a:xfrm>
            <a:off x="2074598" y="2479344"/>
            <a:ext cx="7389190" cy="369332"/>
          </a:xfrm>
          <a:prstGeom prst="rect">
            <a:avLst/>
          </a:prstGeom>
          <a:noFill/>
        </p:spPr>
        <p:txBody>
          <a:bodyPr wrap="square" rtlCol="0">
            <a:spAutoFit/>
          </a:bodyPr>
          <a:lstStyle/>
          <a:p>
            <a:pPr algn="ct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제 </a:t>
            </a: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2</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회 차세대 공학 연구자상 </a:t>
            </a: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최우수상</a:t>
            </a: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수상</a:t>
            </a:r>
          </a:p>
        </p:txBody>
      </p:sp>
      <p:sp>
        <p:nvSpPr>
          <p:cNvPr id="26" name="TextBox 25">
            <a:extLst>
              <a:ext uri="{FF2B5EF4-FFF2-40B4-BE49-F238E27FC236}">
                <a16:creationId xmlns:a16="http://schemas.microsoft.com/office/drawing/2014/main" id="{2D948971-4B10-49D8-82E0-2F534851F9A8}"/>
              </a:ext>
            </a:extLst>
          </p:cNvPr>
          <p:cNvSpPr txBox="1"/>
          <p:nvPr/>
        </p:nvSpPr>
        <p:spPr>
          <a:xfrm>
            <a:off x="535579" y="8976588"/>
            <a:ext cx="10856451" cy="1177245"/>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이동섭 학생은 차세대 디스플레이 기반 무선통신 및 센싱을 위한 투명 안테나 기술을 연구하며</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소자 레벨</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(Chip Level)</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에서부터 디스플레이 영역까지 일관된 통합 구조를 제시하여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ISAC(Antenna-on-Display for Integrated Sensing and Communication)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분야를 개척하였다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개발된 기술은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드론</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모바일 기기</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스마트워치</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차량</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위성</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플렉서블</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스트레처블</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디바이스 등 다양한 응용 플랫폼에서 고효율 통신과 정밀 센싱 기능을 동시에 구현할 수 있는 핵심 기반 기술로 평가된다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이동섭 학생은 현재까지 공저자 포함 </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SCI </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저널 논문 </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20</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편</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국제</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국내 학회 논문 </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30</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편</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국내외 특허 </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4</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건을 발표 및 출원하였으며</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이를 통해 연구의 독창성과 기술적 우수성을 국제적으로 인정받았다</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27" name="TextBox 26">
            <a:extLst>
              <a:ext uri="{FF2B5EF4-FFF2-40B4-BE49-F238E27FC236}">
                <a16:creationId xmlns:a16="http://schemas.microsoft.com/office/drawing/2014/main" id="{3D2FF8C2-3A2D-4E1B-BC8C-5466D1236750}"/>
              </a:ext>
            </a:extLst>
          </p:cNvPr>
          <p:cNvSpPr txBox="1"/>
          <p:nvPr/>
        </p:nvSpPr>
        <p:spPr>
          <a:xfrm>
            <a:off x="535579" y="10337769"/>
            <a:ext cx="10856451" cy="900246"/>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또한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연구 결과는 다양한 실험적 시연과 실제 제품 수준의 구현을 통해 검증되었으며</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국내 그리고 해외 산업체와의 협력을 통해 실용화 가능성을 확장하였다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더불어 국제 학술지 게재</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다수의 특허 등록 및 수상 실적을 통해 연구의 독창성과 기술적 우수성을 인정받았다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심사위원단은 “본 연구는 전파공학</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광전자공학</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신소재공학을 융합한 창의적 연구로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5G·6G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통신 및 센싱 융합 분야에서 국가적으로 높은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파급력을</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가진다”고</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평가하였다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pic>
        <p:nvPicPr>
          <p:cNvPr id="28" name="그림 27" descr="사람, 의류, 인간의 얼굴, 목이(가) 표시된 사진&#10;&#10;AI 생성 콘텐츠는 정확하지 않을 수 있습니다.">
            <a:extLst>
              <a:ext uri="{FF2B5EF4-FFF2-40B4-BE49-F238E27FC236}">
                <a16:creationId xmlns:a16="http://schemas.microsoft.com/office/drawing/2014/main" id="{DD658C5B-DEFC-43F9-BE08-28E8C6A014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6218" y="3112169"/>
            <a:ext cx="2654523" cy="3412959"/>
          </a:xfrm>
          <a:prstGeom prst="rect">
            <a:avLst/>
          </a:prstGeom>
        </p:spPr>
      </p:pic>
      <p:pic>
        <p:nvPicPr>
          <p:cNvPr id="30" name="Picture 2" descr="20190708_ProfessorWonbinHong_Pictures">
            <a:extLst>
              <a:ext uri="{FF2B5EF4-FFF2-40B4-BE49-F238E27FC236}">
                <a16:creationId xmlns:a16="http://schemas.microsoft.com/office/drawing/2014/main" id="{E4995B4F-2EDF-48A4-A190-208F7BF8578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6267"/>
          <a:stretch>
            <a:fillRect/>
          </a:stretch>
        </p:blipFill>
        <p:spPr bwMode="auto">
          <a:xfrm>
            <a:off x="4704431" y="3284729"/>
            <a:ext cx="2670349" cy="3240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그림 30">
            <a:extLst>
              <a:ext uri="{FF2B5EF4-FFF2-40B4-BE49-F238E27FC236}">
                <a16:creationId xmlns:a16="http://schemas.microsoft.com/office/drawing/2014/main" id="{4F068975-EF16-40AB-9446-6243E6E8C993}"/>
              </a:ext>
            </a:extLst>
          </p:cNvPr>
          <p:cNvPicPr>
            <a:picLocks noChangeAspect="1"/>
          </p:cNvPicPr>
          <p:nvPr/>
        </p:nvPicPr>
        <p:blipFill rotWithShape="1">
          <a:blip r:embed="rId8"/>
          <a:srcRect l="2680"/>
          <a:stretch/>
        </p:blipFill>
        <p:spPr>
          <a:xfrm>
            <a:off x="7768470" y="3284729"/>
            <a:ext cx="2372890" cy="3240399"/>
          </a:xfrm>
          <a:prstGeom prst="rect">
            <a:avLst/>
          </a:prstGeom>
        </p:spPr>
      </p:pic>
      <p:sp>
        <p:nvSpPr>
          <p:cNvPr id="40" name="TextBox 39">
            <a:extLst>
              <a:ext uri="{FF2B5EF4-FFF2-40B4-BE49-F238E27FC236}">
                <a16:creationId xmlns:a16="http://schemas.microsoft.com/office/drawing/2014/main" id="{271498E6-70C8-4F7E-B32F-CBD5B3D79A48}"/>
              </a:ext>
            </a:extLst>
          </p:cNvPr>
          <p:cNvSpPr txBox="1"/>
          <p:nvPr/>
        </p:nvSpPr>
        <p:spPr>
          <a:xfrm>
            <a:off x="6988072" y="11878803"/>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Microwave, Antenna, Device and Systems (MADs LAB) @POSTECH</a:t>
            </a:r>
          </a:p>
        </p:txBody>
      </p:sp>
    </p:spTree>
    <p:extLst>
      <p:ext uri="{BB962C8B-B14F-4D97-AF65-F5344CB8AC3E}">
        <p14:creationId xmlns:p14="http://schemas.microsoft.com/office/powerpoint/2010/main" val="1783440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2" y="1"/>
            <a:ext cx="12291021" cy="14308852"/>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3"/>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4"/>
          <a:srcRect l="13689" t="38891" r="22137" b="16176"/>
          <a:stretch/>
        </p:blipFill>
        <p:spPr>
          <a:xfrm>
            <a:off x="-19986" y="8966886"/>
            <a:ext cx="12291021" cy="5526076"/>
          </a:xfrm>
          <a:prstGeom prst="rect">
            <a:avLst/>
          </a:prstGeom>
        </p:spPr>
      </p:pic>
      <p:sp>
        <p:nvSpPr>
          <p:cNvPr id="50" name="TextBox 49">
            <a:extLst>
              <a:ext uri="{FF2B5EF4-FFF2-40B4-BE49-F238E27FC236}">
                <a16:creationId xmlns:a16="http://schemas.microsoft.com/office/drawing/2014/main" id="{B084F8D2-8281-41BE-9F66-A5422A874F63}"/>
              </a:ext>
            </a:extLst>
          </p:cNvPr>
          <p:cNvSpPr txBox="1"/>
          <p:nvPr/>
        </p:nvSpPr>
        <p:spPr>
          <a:xfrm>
            <a:off x="662210" y="6839899"/>
            <a:ext cx="11130355" cy="900246"/>
          </a:xfrm>
          <a:prstGeom prst="rect">
            <a:avLst/>
          </a:prstGeom>
          <a:noFill/>
        </p:spPr>
        <p:txBody>
          <a:bodyPr wrap="square" rtlCol="0">
            <a:spAutoFit/>
          </a:bodyPr>
          <a:lstStyle/>
          <a:p>
            <a:pPr algn="just">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통합과정 이동섭 학생</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지도교수 </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홍원빈 교수</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이 </a:t>
            </a:r>
            <a:r>
              <a:rPr lang="en-US" altLang="ko-KR" sz="1200" dirty="0">
                <a:latin typeface="나눔바른고딕" panose="020B0603020101020101" pitchFamily="50" charset="-127"/>
                <a:ea typeface="나눔바른고딕" panose="020B0603020101020101" pitchFamily="50" charset="-127"/>
              </a:rPr>
              <a:t>2024 IEEE International Symposium on Antennas and Propagation (ISAP)</a:t>
            </a:r>
            <a:r>
              <a:rPr lang="ko-KR" altLang="en-US" sz="1200" dirty="0">
                <a:latin typeface="나눔바른고딕" panose="020B0603020101020101" pitchFamily="50" charset="-127"/>
                <a:ea typeface="나눔바른고딕" panose="020B0603020101020101" pitchFamily="50" charset="-127"/>
              </a:rPr>
              <a:t>에서 “</a:t>
            </a:r>
            <a:r>
              <a:rPr lang="en-US" altLang="ko-KR" sz="1200" dirty="0">
                <a:latin typeface="나눔바른고딕" panose="020B0603020101020101" pitchFamily="50" charset="-127"/>
                <a:ea typeface="나눔바른고딕" panose="020B0603020101020101" pitchFamily="50" charset="-127"/>
              </a:rPr>
              <a:t>Streamlined Characterization Methodology for Chip-Level Antenna Performance : Electrical and Mechanical Analysis and Optimization”</a:t>
            </a:r>
            <a:r>
              <a:rPr lang="ko-KR" altLang="en-US" sz="1200" dirty="0">
                <a:latin typeface="나눔바른고딕" panose="020B0603020101020101" pitchFamily="50" charset="-127"/>
                <a:ea typeface="나눔바른고딕" panose="020B0603020101020101" pitchFamily="50" charset="-127"/>
              </a:rPr>
              <a:t>이란 주제로 </a:t>
            </a:r>
            <a:r>
              <a:rPr lang="ko-KR" altLang="en-US" sz="1200" b="1" dirty="0">
                <a:latin typeface="나눔바른고딕" panose="020B0603020101020101" pitchFamily="50" charset="-127"/>
                <a:ea typeface="나눔바른고딕" panose="020B0603020101020101" pitchFamily="50" charset="-127"/>
              </a:rPr>
              <a:t>“</a:t>
            </a:r>
            <a:r>
              <a:rPr lang="en-US" altLang="ko-KR" sz="1200" b="1" dirty="0">
                <a:latin typeface="나눔바른고딕" panose="020B0603020101020101" pitchFamily="50" charset="-127"/>
                <a:ea typeface="나눔바른고딕" panose="020B0603020101020101" pitchFamily="50" charset="-127"/>
              </a:rPr>
              <a:t>1st Prize Best Antenna Measurement Paper Awards”</a:t>
            </a:r>
            <a:r>
              <a:rPr lang="ko-KR" altLang="en-US" sz="1200" dirty="0">
                <a:latin typeface="나눔바른고딕" panose="020B0603020101020101" pitchFamily="50" charset="-127"/>
                <a:ea typeface="나눔바른고딕" panose="020B0603020101020101" pitchFamily="50" charset="-127"/>
              </a:rPr>
              <a:t>를 </a:t>
            </a:r>
            <a:r>
              <a:rPr lang="ko-KR" altLang="en-US" sz="1200" b="1" dirty="0">
                <a:latin typeface="나눔바른고딕" panose="020B0603020101020101" pitchFamily="50" charset="-127"/>
                <a:ea typeface="나눔바른고딕" panose="020B0603020101020101" pitchFamily="50" charset="-127"/>
              </a:rPr>
              <a:t>수상</a:t>
            </a:r>
            <a:r>
              <a:rPr lang="ko-KR" altLang="en-US" sz="1200" dirty="0">
                <a:latin typeface="나눔바른고딕" panose="020B0603020101020101" pitchFamily="50" charset="-127"/>
                <a:ea typeface="나눔바른고딕" panose="020B0603020101020101" pitchFamily="50" charset="-127"/>
              </a:rPr>
              <a:t>하였다</a:t>
            </a:r>
            <a:r>
              <a:rPr lang="en-US" altLang="ko-KR" sz="1200" dirty="0">
                <a:latin typeface="나눔바른고딕" panose="020B0603020101020101" pitchFamily="50" charset="-127"/>
                <a:ea typeface="나눔바른고딕" panose="020B0603020101020101" pitchFamily="50" charset="-127"/>
              </a:rPr>
              <a:t>.</a:t>
            </a:r>
          </a:p>
        </p:txBody>
      </p:sp>
      <p:sp>
        <p:nvSpPr>
          <p:cNvPr id="46" name="TextBox 45">
            <a:extLst>
              <a:ext uri="{FF2B5EF4-FFF2-40B4-BE49-F238E27FC236}">
                <a16:creationId xmlns:a16="http://schemas.microsoft.com/office/drawing/2014/main" id="{39175F65-24B0-46DD-BAEF-5878AC36B6A4}"/>
              </a:ext>
            </a:extLst>
          </p:cNvPr>
          <p:cNvSpPr txBox="1"/>
          <p:nvPr/>
        </p:nvSpPr>
        <p:spPr>
          <a:xfrm>
            <a:off x="662211" y="7892943"/>
            <a:ext cx="11130354" cy="900246"/>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아울러</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이번 수상은 해당 연구 그룹이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ISAP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학회에서 최초로 거머쥔 수상이다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IEEE International Symposium on Antennas and Propagation (ISAP)</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는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IEEE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전파 분야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(IEEE Antennas and Propagation Society/IEEE AP-S)</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의 아시아</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태평양 전역에 최대 규모의 국제학술대회로서 올해는 한국 인천 송도에서 개최되었다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이번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ISAP 2024</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에서는 총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516</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편의 논문이 기고 되었고</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엄격한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3</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단계 심사를 거쳐 </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최종 후보 </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6</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편 중 </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1</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위로 수상하는 성과</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를 거뒀다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5"/>
          <a:srcRect l="2870" t="14881" r="21780" b="51333"/>
          <a:stretch/>
        </p:blipFill>
        <p:spPr>
          <a:xfrm>
            <a:off x="1739815" y="-20389"/>
            <a:ext cx="10517773" cy="3979546"/>
          </a:xfrm>
          <a:prstGeom prst="rect">
            <a:avLst/>
          </a:prstGeom>
        </p:spPr>
      </p:pic>
      <p:pic>
        <p:nvPicPr>
          <p:cNvPr id="21" name="Picture 2" descr="20190708_ProfessorWonbinHong_Pictures">
            <a:extLst>
              <a:ext uri="{FF2B5EF4-FFF2-40B4-BE49-F238E27FC236}">
                <a16:creationId xmlns:a16="http://schemas.microsoft.com/office/drawing/2014/main" id="{733D5212-2E6B-486D-80E0-87A0FBCFE13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81166" y="3369656"/>
            <a:ext cx="2214564" cy="286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그림 32">
            <a:extLst>
              <a:ext uri="{FF2B5EF4-FFF2-40B4-BE49-F238E27FC236}">
                <a16:creationId xmlns:a16="http://schemas.microsoft.com/office/drawing/2014/main" id="{20452579-7852-4E5F-AC0F-70A60D69C0D9}"/>
              </a:ext>
            </a:extLst>
          </p:cNvPr>
          <p:cNvPicPr>
            <a:picLocks noChangeAspect="1"/>
          </p:cNvPicPr>
          <p:nvPr/>
        </p:nvPicPr>
        <p:blipFill>
          <a:blip r:embed="rId7"/>
          <a:stretch>
            <a:fillRect/>
          </a:stretch>
        </p:blipFill>
        <p:spPr>
          <a:xfrm>
            <a:off x="2978317" y="3384786"/>
            <a:ext cx="2277614" cy="2851843"/>
          </a:xfrm>
          <a:prstGeom prst="rect">
            <a:avLst/>
          </a:prstGeom>
        </p:spPr>
      </p:pic>
      <p:sp>
        <p:nvSpPr>
          <p:cNvPr id="35" name="TextBox 34">
            <a:extLst>
              <a:ext uri="{FF2B5EF4-FFF2-40B4-BE49-F238E27FC236}">
                <a16:creationId xmlns:a16="http://schemas.microsoft.com/office/drawing/2014/main" id="{F5F05912-A1F2-48BA-BC02-0D9D4CED2562}"/>
              </a:ext>
            </a:extLst>
          </p:cNvPr>
          <p:cNvSpPr txBox="1"/>
          <p:nvPr/>
        </p:nvSpPr>
        <p:spPr>
          <a:xfrm>
            <a:off x="1047200" y="6330030"/>
            <a:ext cx="1491083" cy="430887"/>
          </a:xfrm>
          <a:prstGeom prst="rect">
            <a:avLst/>
          </a:prstGeom>
          <a:noFill/>
        </p:spPr>
        <p:txBody>
          <a:bodyPr wrap="square" lIns="0" tIns="0" rIns="0" bIns="0" rtlCol="0">
            <a:spAutoFit/>
          </a:bodyPr>
          <a:lstStyle/>
          <a:p>
            <a:pPr algn="ctr"/>
            <a:r>
              <a:rPr lang="ko-KR" altLang="en-US" sz="1400" b="1" dirty="0">
                <a:latin typeface="나눔바른고딕" panose="020B0603020101020101" pitchFamily="50" charset="-127"/>
                <a:ea typeface="나눔바른고딕" panose="020B0603020101020101" pitchFamily="50" charset="-127"/>
              </a:rPr>
              <a:t>이동섭</a:t>
            </a:r>
            <a:endParaRPr lang="en-US" altLang="ko-KR" sz="1400" b="1" dirty="0">
              <a:latin typeface="나눔바른고딕" panose="020B0603020101020101" pitchFamily="50" charset="-127"/>
              <a:ea typeface="나눔바른고딕" panose="020B0603020101020101" pitchFamily="50" charset="-127"/>
            </a:endParaRPr>
          </a:p>
          <a:p>
            <a:pPr algn="ctr"/>
            <a:r>
              <a:rPr lang="en-US" altLang="ko-KR" sz="1400" b="1" dirty="0">
                <a:latin typeface="나눔바른고딕" panose="020B0603020101020101" pitchFamily="50" charset="-127"/>
                <a:ea typeface="나눔바른고딕" panose="020B0603020101020101" pitchFamily="50" charset="-127"/>
              </a:rPr>
              <a:t>(</a:t>
            </a:r>
            <a:r>
              <a:rPr lang="ko-KR" altLang="en-US" sz="1400" b="1" dirty="0">
                <a:latin typeface="나눔바른고딕" panose="020B0603020101020101" pitchFamily="50" charset="-127"/>
                <a:ea typeface="나눔바른고딕" panose="020B0603020101020101" pitchFamily="50" charset="-127"/>
              </a:rPr>
              <a:t>통합과정</a:t>
            </a:r>
            <a:r>
              <a:rPr lang="en-US" altLang="ko-KR" sz="1400" b="1" dirty="0">
                <a:latin typeface="나눔바른고딕" panose="020B0603020101020101" pitchFamily="50" charset="-127"/>
                <a:ea typeface="나눔바른고딕" panose="020B0603020101020101" pitchFamily="50" charset="-127"/>
              </a:rPr>
              <a:t>)</a:t>
            </a:r>
            <a:endParaRPr lang="ko-KR" altLang="en-US" sz="1400" b="1" dirty="0">
              <a:latin typeface="나눔바른고딕" panose="020B0603020101020101" pitchFamily="50" charset="-127"/>
              <a:ea typeface="나눔바른고딕" panose="020B0603020101020101" pitchFamily="50" charset="-127"/>
            </a:endParaRPr>
          </a:p>
        </p:txBody>
      </p:sp>
      <p:sp>
        <p:nvSpPr>
          <p:cNvPr id="36" name="TextBox 35">
            <a:extLst>
              <a:ext uri="{FF2B5EF4-FFF2-40B4-BE49-F238E27FC236}">
                <a16:creationId xmlns:a16="http://schemas.microsoft.com/office/drawing/2014/main" id="{B073C46F-13E1-4C0E-832B-2080063EF79B}"/>
              </a:ext>
            </a:extLst>
          </p:cNvPr>
          <p:cNvSpPr txBox="1"/>
          <p:nvPr/>
        </p:nvSpPr>
        <p:spPr>
          <a:xfrm>
            <a:off x="5622121" y="6402914"/>
            <a:ext cx="2056961" cy="215444"/>
          </a:xfrm>
          <a:prstGeom prst="rect">
            <a:avLst/>
          </a:prstGeom>
          <a:noFill/>
        </p:spPr>
        <p:txBody>
          <a:bodyPr wrap="square" lIns="0" tIns="0" rIns="0" bIns="0" rtlCol="0">
            <a:spAutoFit/>
          </a:bodyPr>
          <a:lstStyle/>
          <a:p>
            <a:pPr algn="ctr"/>
            <a:r>
              <a:rPr lang="ko-KR" altLang="en-US" sz="1400" b="1" dirty="0">
                <a:latin typeface="나눔바른고딕" panose="020B0603020101020101" pitchFamily="50" charset="-127"/>
                <a:ea typeface="나눔바른고딕" panose="020B0603020101020101" pitchFamily="50" charset="-127"/>
              </a:rPr>
              <a:t>홍원빈 교수 </a:t>
            </a:r>
            <a:r>
              <a:rPr lang="en-US" altLang="ko-KR" sz="1400" b="1" dirty="0">
                <a:latin typeface="나눔바른고딕" panose="020B0603020101020101" pitchFamily="50" charset="-127"/>
                <a:ea typeface="나눔바른고딕" panose="020B0603020101020101" pitchFamily="50" charset="-127"/>
              </a:rPr>
              <a:t>(</a:t>
            </a:r>
            <a:r>
              <a:rPr lang="ko-KR" altLang="en-US" sz="1400" b="1" dirty="0">
                <a:latin typeface="나눔바른고딕" panose="020B0603020101020101" pitchFamily="50" charset="-127"/>
                <a:ea typeface="나눔바른고딕" panose="020B0603020101020101" pitchFamily="50" charset="-127"/>
              </a:rPr>
              <a:t>지도교수</a:t>
            </a:r>
            <a:r>
              <a:rPr lang="en-US" altLang="ko-KR" sz="1400" b="1" dirty="0">
                <a:latin typeface="나눔바른고딕" panose="020B0603020101020101" pitchFamily="50" charset="-127"/>
                <a:ea typeface="나눔바른고딕" panose="020B0603020101020101" pitchFamily="50" charset="-127"/>
              </a:rPr>
              <a:t>)</a:t>
            </a:r>
            <a:endParaRPr lang="ko-KR" altLang="en-US" sz="1400" b="1" dirty="0">
              <a:latin typeface="나눔바른고딕" panose="020B0603020101020101" pitchFamily="50" charset="-127"/>
              <a:ea typeface="나눔바른고딕" panose="020B0603020101020101" pitchFamily="50" charset="-127"/>
            </a:endParaRPr>
          </a:p>
        </p:txBody>
      </p:sp>
      <p:sp>
        <p:nvSpPr>
          <p:cNvPr id="39" name="TextBox 38">
            <a:extLst>
              <a:ext uri="{FF2B5EF4-FFF2-40B4-BE49-F238E27FC236}">
                <a16:creationId xmlns:a16="http://schemas.microsoft.com/office/drawing/2014/main" id="{285B17FD-5FD3-4431-8E0C-737BB8862763}"/>
              </a:ext>
            </a:extLst>
          </p:cNvPr>
          <p:cNvSpPr txBox="1"/>
          <p:nvPr/>
        </p:nvSpPr>
        <p:spPr>
          <a:xfrm>
            <a:off x="3420340" y="6314455"/>
            <a:ext cx="1491083" cy="430887"/>
          </a:xfrm>
          <a:prstGeom prst="rect">
            <a:avLst/>
          </a:prstGeom>
          <a:noFill/>
        </p:spPr>
        <p:txBody>
          <a:bodyPr wrap="square" lIns="0" tIns="0" rIns="0" bIns="0" rtlCol="0">
            <a:spAutoFit/>
          </a:bodyPr>
          <a:lstStyle/>
          <a:p>
            <a:pPr algn="ctr"/>
            <a:r>
              <a:rPr lang="en-US" altLang="ko-KR" sz="1400" b="1" dirty="0" err="1">
                <a:latin typeface="나눔바른고딕" panose="020B0603020101020101" pitchFamily="50" charset="-127"/>
                <a:ea typeface="나눔바른고딕" panose="020B0603020101020101" pitchFamily="50" charset="-127"/>
              </a:rPr>
              <a:t>Sirous</a:t>
            </a:r>
            <a:r>
              <a:rPr lang="ko-KR" altLang="en-US" sz="1400" b="1" dirty="0">
                <a:latin typeface="나눔바른고딕" panose="020B0603020101020101" pitchFamily="50" charset="-127"/>
                <a:ea typeface="나눔바른고딕" panose="020B0603020101020101" pitchFamily="50" charset="-127"/>
              </a:rPr>
              <a:t> </a:t>
            </a:r>
            <a:r>
              <a:rPr lang="en-US" altLang="ko-KR" sz="1400" b="1" dirty="0" err="1">
                <a:latin typeface="나눔바른고딕" panose="020B0603020101020101" pitchFamily="50" charset="-127"/>
                <a:ea typeface="나눔바른고딕" panose="020B0603020101020101" pitchFamily="50" charset="-127"/>
              </a:rPr>
              <a:t>Bahrami</a:t>
            </a:r>
            <a:endParaRPr lang="en-US" altLang="ko-KR" sz="1400" b="1" dirty="0">
              <a:latin typeface="나눔바른고딕" panose="020B0603020101020101" pitchFamily="50" charset="-127"/>
              <a:ea typeface="나눔바른고딕" panose="020B0603020101020101" pitchFamily="50" charset="-127"/>
            </a:endParaRPr>
          </a:p>
          <a:p>
            <a:pPr algn="ctr"/>
            <a:r>
              <a:rPr lang="en-US" altLang="ko-KR" sz="1400" b="1" dirty="0">
                <a:latin typeface="나눔바른고딕" panose="020B0603020101020101" pitchFamily="50" charset="-127"/>
                <a:ea typeface="나눔바른고딕" panose="020B0603020101020101" pitchFamily="50" charset="-127"/>
              </a:rPr>
              <a:t>(Post </a:t>
            </a:r>
            <a:r>
              <a:rPr lang="en-US" altLang="ko-KR" sz="1400" b="1" dirty="0" err="1">
                <a:latin typeface="나눔바른고딕" panose="020B0603020101020101" pitchFamily="50" charset="-127"/>
                <a:ea typeface="나눔바른고딕" panose="020B0603020101020101" pitchFamily="50" charset="-127"/>
              </a:rPr>
              <a:t>Ph.D</a:t>
            </a:r>
            <a:r>
              <a:rPr lang="en-US" altLang="ko-KR" sz="1400" b="1" dirty="0">
                <a:latin typeface="나눔바른고딕" panose="020B0603020101020101" pitchFamily="50" charset="-127"/>
                <a:ea typeface="나눔바른고딕" panose="020B0603020101020101" pitchFamily="50" charset="-127"/>
              </a:rPr>
              <a:t>)</a:t>
            </a:r>
            <a:endParaRPr lang="ko-KR" altLang="en-US" sz="1400" b="1" dirty="0">
              <a:latin typeface="나눔바른고딕" panose="020B0603020101020101" pitchFamily="50" charset="-127"/>
              <a:ea typeface="나눔바른고딕" panose="020B0603020101020101" pitchFamily="50" charset="-127"/>
            </a:endParaRPr>
          </a:p>
        </p:txBody>
      </p:sp>
      <p:sp>
        <p:nvSpPr>
          <p:cNvPr id="40" name="TextBox 39">
            <a:extLst>
              <a:ext uri="{FF2B5EF4-FFF2-40B4-BE49-F238E27FC236}">
                <a16:creationId xmlns:a16="http://schemas.microsoft.com/office/drawing/2014/main" id="{6A06C6DD-645B-4E2E-BD29-4A886204080E}"/>
              </a:ext>
            </a:extLst>
          </p:cNvPr>
          <p:cNvSpPr txBox="1"/>
          <p:nvPr/>
        </p:nvSpPr>
        <p:spPr>
          <a:xfrm>
            <a:off x="662210" y="12275605"/>
            <a:ext cx="11130354" cy="900246"/>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이번 학술대회에서 발표된 논문은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Fan-Out Wafer Level Package (FOWLP)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기반 안테나 설계에서 발생하는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Die-shift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및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Warpage</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와 같은 다중 물리 기반의 전기적</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기계적 특성 분석 실험을 통해 정밀한 성능평가 방법을 제안하며</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이를 실험을 통해 검증하였다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연구는 독창성과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혁신성</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그리고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Chip Level</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에서의 안테나 패키징 및 전자기파 응용 분야에 미칠 잠재적 영향력에 대한 가치가 높이 평가되어 </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Best Antenna Measurement Paper 1</a:t>
            </a:r>
            <a:r>
              <a:rPr lang="ko-KR" altLang="en-US" sz="1200" b="1" dirty="0">
                <a:latin typeface="나눔바른고딕" panose="020B0603020101020101" pitchFamily="50" charset="-127"/>
                <a:ea typeface="나눔바른고딕" panose="020B0603020101020101" pitchFamily="50" charset="-127"/>
                <a:cs typeface="Arial" panose="020B0604020202020204" pitchFamily="34" charset="0"/>
              </a:rPr>
              <a:t>위에 선정되었다</a:t>
            </a:r>
            <a:r>
              <a:rPr lang="en-US" altLang="ko-KR" sz="1200" b="1"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20" name="TextBox 19">
            <a:extLst>
              <a:ext uri="{FF2B5EF4-FFF2-40B4-BE49-F238E27FC236}">
                <a16:creationId xmlns:a16="http://schemas.microsoft.com/office/drawing/2014/main" id="{2CF835D8-6356-41F3-AC40-3BF68CDAA748}"/>
              </a:ext>
            </a:extLst>
          </p:cNvPr>
          <p:cNvSpPr txBox="1"/>
          <p:nvPr/>
        </p:nvSpPr>
        <p:spPr>
          <a:xfrm>
            <a:off x="2766029" y="1749171"/>
            <a:ext cx="6584811"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이동섭 </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ko-KR" altLang="en-US"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통합과정</a:t>
            </a:r>
            <a:r>
              <a:rPr lang="en-US" altLang="ko-KR" sz="14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a:t>
            </a:r>
            <a:r>
              <a:rPr lang="en-US" altLang="ko-KR"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 </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84037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FE1CDF2-CB3A-4137-ACE2-DB8F8B37C12C}"/>
              </a:ext>
            </a:extLst>
          </p:cNvPr>
          <p:cNvSpPr txBox="1"/>
          <p:nvPr/>
        </p:nvSpPr>
        <p:spPr>
          <a:xfrm>
            <a:off x="1465822" y="2147297"/>
            <a:ext cx="8556977" cy="369332"/>
          </a:xfrm>
          <a:prstGeom prst="rect">
            <a:avLst/>
          </a:prstGeom>
          <a:noFill/>
        </p:spPr>
        <p:txBody>
          <a:bodyPr wrap="square" rtlCol="0">
            <a:spAutoFit/>
          </a:bodyPr>
          <a:lstStyle/>
          <a:p>
            <a:pPr algn="ctr"/>
            <a:r>
              <a:rPr lang="en-US" altLang="ko-KR" b="1" dirty="0">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“2024 IEEE ISAP (Sponsored by IEEE AP-S TCAM)” </a:t>
            </a:r>
          </a:p>
        </p:txBody>
      </p:sp>
      <p:cxnSp>
        <p:nvCxnSpPr>
          <p:cNvPr id="42" name="직선 연결선 41">
            <a:extLst>
              <a:ext uri="{FF2B5EF4-FFF2-40B4-BE49-F238E27FC236}">
                <a16:creationId xmlns:a16="http://schemas.microsoft.com/office/drawing/2014/main" id="{92180FAD-16A2-4C76-8C0F-922ECF98806D}"/>
              </a:ext>
            </a:extLst>
          </p:cNvPr>
          <p:cNvCxnSpPr>
            <a:cxnSpLocks/>
          </p:cNvCxnSpPr>
          <p:nvPr/>
        </p:nvCxnSpPr>
        <p:spPr>
          <a:xfrm>
            <a:off x="1840375" y="3041367"/>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0BE09474-E608-4188-ADAD-348894EFB0F7}"/>
              </a:ext>
            </a:extLst>
          </p:cNvPr>
          <p:cNvSpPr txBox="1"/>
          <p:nvPr/>
        </p:nvSpPr>
        <p:spPr>
          <a:xfrm>
            <a:off x="7453897" y="13480218"/>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Microwave, Antenna, Device and Systems (MADs LAB) @POSTECH</a:t>
            </a:r>
          </a:p>
        </p:txBody>
      </p:sp>
      <p:sp>
        <p:nvSpPr>
          <p:cNvPr id="23" name="TextBox 22">
            <a:extLst>
              <a:ext uri="{FF2B5EF4-FFF2-40B4-BE49-F238E27FC236}">
                <a16:creationId xmlns:a16="http://schemas.microsoft.com/office/drawing/2014/main" id="{D02E32F5-5115-480E-97E2-6D14C0F6D118}"/>
              </a:ext>
            </a:extLst>
          </p:cNvPr>
          <p:cNvSpPr txBox="1"/>
          <p:nvPr/>
        </p:nvSpPr>
        <p:spPr>
          <a:xfrm>
            <a:off x="1465822" y="2483668"/>
            <a:ext cx="8556977" cy="646331"/>
          </a:xfrm>
          <a:prstGeom prst="rect">
            <a:avLst/>
          </a:prstGeom>
          <a:noFill/>
        </p:spPr>
        <p:txBody>
          <a:bodyPr wrap="square" rtlCol="0">
            <a:spAutoFit/>
          </a:bodyPr>
          <a:lstStyle/>
          <a:p>
            <a:pPr algn="ctr"/>
            <a:r>
              <a:rPr lang="ko-KR" altLang="en-US" b="1" dirty="0">
                <a:ln>
                  <a:solidFill>
                    <a:schemeClr val="bg1">
                      <a:alpha val="0"/>
                    </a:schemeClr>
                  </a:solidFill>
                </a:ln>
                <a:solidFill>
                  <a:sysClr val="windowText" lastClr="000000"/>
                </a:solidFill>
                <a:latin typeface="나눔스퀘어 ExtraBold" panose="020B0600000101010101" pitchFamily="50" charset="-127"/>
                <a:ea typeface="나눔스퀘어 ExtraBold" panose="020B0600000101010101" pitchFamily="50" charset="-127"/>
                <a:cs typeface="Arial" pitchFamily="34" charset="0"/>
              </a:rPr>
              <a:t> </a:t>
            </a:r>
            <a:r>
              <a:rPr lang="en-US" altLang="ko-KR"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1st Prize Best Antenna Measurement Paper Awards </a:t>
            </a:r>
            <a:r>
              <a:rPr lang="ko-KR" altLang="en-US" b="1"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수상</a:t>
            </a:r>
          </a:p>
          <a:p>
            <a:pPr algn="ctr"/>
            <a:endParaRPr lang="ko-KR" altLang="en-US" b="1"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endParaRPr>
          </a:p>
        </p:txBody>
      </p:sp>
      <p:pic>
        <p:nvPicPr>
          <p:cNvPr id="24" name="그림 23" descr="사람, 의류, 인간의 얼굴, 목이(가) 표시된 사진&#10;&#10;자동 생성된 설명">
            <a:extLst>
              <a:ext uri="{FF2B5EF4-FFF2-40B4-BE49-F238E27FC236}">
                <a16:creationId xmlns:a16="http://schemas.microsoft.com/office/drawing/2014/main" id="{77DA44CF-4B70-474F-8367-212BFD6CC8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4254" y="3369656"/>
            <a:ext cx="2048828" cy="2866973"/>
          </a:xfrm>
          <a:prstGeom prst="rect">
            <a:avLst/>
          </a:prstGeom>
        </p:spPr>
      </p:pic>
      <p:pic>
        <p:nvPicPr>
          <p:cNvPr id="25" name="그림 24">
            <a:extLst>
              <a:ext uri="{FF2B5EF4-FFF2-40B4-BE49-F238E27FC236}">
                <a16:creationId xmlns:a16="http://schemas.microsoft.com/office/drawing/2014/main" id="{4FFFB087-B5CF-458F-85F2-0CFCE1648147}"/>
              </a:ext>
            </a:extLst>
          </p:cNvPr>
          <p:cNvPicPr>
            <a:picLocks noChangeAspect="1"/>
          </p:cNvPicPr>
          <p:nvPr/>
        </p:nvPicPr>
        <p:blipFill>
          <a:blip r:embed="rId9"/>
          <a:stretch>
            <a:fillRect/>
          </a:stretch>
        </p:blipFill>
        <p:spPr>
          <a:xfrm rot="16200000">
            <a:off x="8522297" y="2867200"/>
            <a:ext cx="2646793" cy="382407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7" name="그림 26">
            <a:extLst>
              <a:ext uri="{FF2B5EF4-FFF2-40B4-BE49-F238E27FC236}">
                <a16:creationId xmlns:a16="http://schemas.microsoft.com/office/drawing/2014/main" id="{830F5009-A9B9-46FB-8663-7490A075093D}"/>
              </a:ext>
            </a:extLst>
          </p:cNvPr>
          <p:cNvPicPr>
            <a:picLocks noChangeAspect="1"/>
          </p:cNvPicPr>
          <p:nvPr/>
        </p:nvPicPr>
        <p:blipFill>
          <a:blip r:embed="rId10"/>
          <a:srcRect l="3538" r="7278" b="7664"/>
          <a:stretch/>
        </p:blipFill>
        <p:spPr>
          <a:xfrm>
            <a:off x="2766029" y="8963213"/>
            <a:ext cx="6372048" cy="3163601"/>
          </a:xfrm>
          <a:prstGeom prst="rect">
            <a:avLst/>
          </a:prstGeom>
          <a:ln>
            <a:noFill/>
          </a:ln>
          <a:effectLst>
            <a:softEdge rad="112500"/>
          </a:effectLst>
        </p:spPr>
      </p:pic>
    </p:spTree>
    <p:extLst>
      <p:ext uri="{BB962C8B-B14F-4D97-AF65-F5344CB8AC3E}">
        <p14:creationId xmlns:p14="http://schemas.microsoft.com/office/powerpoint/2010/main" val="122359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1" y="1"/>
            <a:ext cx="11970950" cy="10263982"/>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3"/>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4"/>
          <a:srcRect l="13689" t="38891" r="22137" b="16176"/>
          <a:stretch/>
        </p:blipFill>
        <p:spPr>
          <a:xfrm>
            <a:off x="-19985" y="5793232"/>
            <a:ext cx="11957504" cy="4470751"/>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5"/>
          <a:srcRect l="2870" t="14881" r="21780" b="51333"/>
          <a:stretch/>
        </p:blipFill>
        <p:spPr>
          <a:xfrm>
            <a:off x="1524129" y="4598"/>
            <a:ext cx="10413389" cy="3940051"/>
          </a:xfrm>
          <a:prstGeom prst="rect">
            <a:avLst/>
          </a:prstGeom>
        </p:spPr>
      </p:pic>
      <p:sp>
        <p:nvSpPr>
          <p:cNvPr id="50" name="TextBox 49">
            <a:extLst>
              <a:ext uri="{FF2B5EF4-FFF2-40B4-BE49-F238E27FC236}">
                <a16:creationId xmlns:a16="http://schemas.microsoft.com/office/drawing/2014/main" id="{B084F8D2-8281-41BE-9F66-A5422A874F63}"/>
              </a:ext>
            </a:extLst>
          </p:cNvPr>
          <p:cNvSpPr txBox="1"/>
          <p:nvPr/>
        </p:nvSpPr>
        <p:spPr>
          <a:xfrm>
            <a:off x="535579" y="6839899"/>
            <a:ext cx="11225496" cy="900246"/>
          </a:xfrm>
          <a:prstGeom prst="rect">
            <a:avLst/>
          </a:prstGeom>
          <a:noFill/>
        </p:spPr>
        <p:txBody>
          <a:bodyPr wrap="square" rtlCol="0">
            <a:spAutoFit/>
          </a:bodyPr>
          <a:lstStyle/>
          <a:p>
            <a:pPr>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박사후연구원 남승민씨 </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제 </a:t>
            </a:r>
            <a:r>
              <a:rPr lang="en-US" altLang="ko-KR" sz="1200" b="1" dirty="0">
                <a:latin typeface="나눔바른고딕" panose="020B0603020101020101" pitchFamily="50" charset="-127"/>
                <a:ea typeface="나눔바른고딕" panose="020B0603020101020101" pitchFamily="50" charset="-127"/>
              </a:rPr>
              <a:t>1</a:t>
            </a:r>
            <a:r>
              <a:rPr lang="ko-KR" altLang="en-US" sz="1200" b="1" dirty="0">
                <a:latin typeface="나눔바른고딕" panose="020B0603020101020101" pitchFamily="50" charset="-127"/>
                <a:ea typeface="나눔바른고딕" panose="020B0603020101020101" pitchFamily="50" charset="-127"/>
              </a:rPr>
              <a:t>저자</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지도교수</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최수석 교수</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가 한국 고분자학회에서 주최한 </a:t>
            </a:r>
            <a:r>
              <a:rPr lang="en-US" altLang="ko-KR" sz="1200" dirty="0">
                <a:latin typeface="나눔바른고딕" panose="020B0603020101020101" pitchFamily="50" charset="-127"/>
                <a:ea typeface="나눔바른고딕" panose="020B0603020101020101" pitchFamily="50" charset="-127"/>
              </a:rPr>
              <a:t>2024</a:t>
            </a:r>
            <a:r>
              <a:rPr lang="ko-KR" altLang="en-US" sz="1200" dirty="0">
                <a:latin typeface="나눔바른고딕" panose="020B0603020101020101" pitchFamily="50" charset="-127"/>
                <a:ea typeface="나눔바른고딕" panose="020B0603020101020101" pitchFamily="50" charset="-127"/>
              </a:rPr>
              <a:t>년도 추계학술대회에서 </a:t>
            </a:r>
            <a:r>
              <a:rPr lang="en-US" altLang="ko-KR" sz="1200" dirty="0">
                <a:latin typeface="나눔바른고딕" panose="020B0603020101020101" pitchFamily="50" charset="-127"/>
                <a:ea typeface="나눔바른고딕" panose="020B0603020101020101" pitchFamily="50" charset="-127"/>
              </a:rPr>
              <a:t>"Bidirectional Wavelength Tuning in Stretchable Chiral Liquid Crystal Elastomers using Multi-modal Soft Actuators"</a:t>
            </a:r>
            <a:r>
              <a:rPr lang="ko-KR" altLang="en-US" sz="1200" dirty="0">
                <a:latin typeface="나눔바른고딕" panose="020B0603020101020101" pitchFamily="50" charset="-127"/>
                <a:ea typeface="나눔바른고딕" panose="020B0603020101020101" pitchFamily="50" charset="-127"/>
              </a:rPr>
              <a:t>라는 주제로 장려상을 수상하였다</a:t>
            </a:r>
            <a:r>
              <a:rPr lang="en-US" altLang="ko-KR" sz="1200" dirty="0">
                <a:latin typeface="나눔바른고딕" panose="020B0603020101020101" pitchFamily="50" charset="-127"/>
                <a:ea typeface="나눔바른고딕" panose="020B0603020101020101" pitchFamily="50" charset="-127"/>
              </a:rPr>
              <a:t>. </a:t>
            </a:r>
          </a:p>
          <a:p>
            <a:pPr>
              <a:lnSpc>
                <a:spcPct val="150000"/>
              </a:lnSpc>
            </a:pPr>
            <a:r>
              <a:rPr lang="en-US" altLang="ko-KR" sz="1200" dirty="0">
                <a:latin typeface="나눔바른고딕" panose="020B0603020101020101" pitchFamily="50" charset="-127"/>
                <a:ea typeface="나눔바른고딕" panose="020B0603020101020101" pitchFamily="50" charset="-127"/>
              </a:rPr>
              <a:t>.</a:t>
            </a:r>
          </a:p>
        </p:txBody>
      </p:sp>
      <p:sp>
        <p:nvSpPr>
          <p:cNvPr id="25" name="TextBox 24">
            <a:extLst>
              <a:ext uri="{FF2B5EF4-FFF2-40B4-BE49-F238E27FC236}">
                <a16:creationId xmlns:a16="http://schemas.microsoft.com/office/drawing/2014/main" id="{C3160AB7-8452-482C-A505-7F3A374FA411}"/>
              </a:ext>
            </a:extLst>
          </p:cNvPr>
          <p:cNvSpPr txBox="1"/>
          <p:nvPr/>
        </p:nvSpPr>
        <p:spPr>
          <a:xfrm>
            <a:off x="535579" y="7472680"/>
            <a:ext cx="10856451" cy="1177245"/>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논문은 나노 회전 구조체 기반의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구조색</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재료와 전기활성 고분자를 활용한 유연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액추에이터를</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결합하여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나노구조체의</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구조색</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파장과 색 위치를 양방향으로 자유롭게 조절할 수 있는 기술이다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기존 유연 파장 가변형 광소자의 기술적 한계점이었던 단방향 파장 조절의 한계를 뛰어넘어</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넓은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가시광</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영역</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(450~650nm)</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에 걸쳐 단파장 방향</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장파장 방향으로 자유로운 색상 변환이 가능한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유연∙스트레처블</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광소자를 개발함으로써 파장 조절 능력을 크게 개선하였다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 기술을 통해 개발된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유연∙스트레쳐블</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광소자는 디스플레이</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광학 센서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광학적 위장</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생체 모방 센서</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스마트 웨어러블 기기 및 광대역의 색과 전자파 응용의 다양한 분야에 적용될 수 있을 것으로 기대된다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46" name="TextBox 45">
            <a:extLst>
              <a:ext uri="{FF2B5EF4-FFF2-40B4-BE49-F238E27FC236}">
                <a16:creationId xmlns:a16="http://schemas.microsoft.com/office/drawing/2014/main" id="{39175F65-24B0-46DD-BAEF-5878AC36B6A4}"/>
              </a:ext>
            </a:extLst>
          </p:cNvPr>
          <p:cNvSpPr txBox="1"/>
          <p:nvPr/>
        </p:nvSpPr>
        <p:spPr>
          <a:xfrm>
            <a:off x="535578" y="8659458"/>
            <a:ext cx="10856451" cy="346249"/>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연구는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삼성미래기술육성재단의</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지원사업과 삼성전자의 지원으로 진행되었다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21" name="TextBox 20">
            <a:extLst>
              <a:ext uri="{FF2B5EF4-FFF2-40B4-BE49-F238E27FC236}">
                <a16:creationId xmlns:a16="http://schemas.microsoft.com/office/drawing/2014/main" id="{593BCE1F-9677-450D-B038-C1CA2D266545}"/>
              </a:ext>
            </a:extLst>
          </p:cNvPr>
          <p:cNvSpPr txBox="1"/>
          <p:nvPr/>
        </p:nvSpPr>
        <p:spPr>
          <a:xfrm>
            <a:off x="4898435" y="6411606"/>
            <a:ext cx="2431684"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최수석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 교수</a:t>
            </a:r>
            <a:r>
              <a:rPr lang="en-US" altLang="ko-KR" sz="1200" b="1" dirty="0">
                <a:latin typeface="나눔스퀘어 Bold" panose="020B0600000101010101" pitchFamily="50" charset="-127"/>
                <a:ea typeface="나눔스퀘어 Bold" panose="020B0600000101010101" pitchFamily="50" charset="-127"/>
              </a:rPr>
              <a:t>, </a:t>
            </a:r>
            <a:r>
              <a:rPr lang="ko-KR" altLang="en-US" sz="1200" b="1" dirty="0">
                <a:latin typeface="나눔스퀘어 Bold" panose="020B0600000101010101" pitchFamily="50" charset="-127"/>
                <a:ea typeface="나눔스퀘어 Bold" panose="020B0600000101010101" pitchFamily="50" charset="-127"/>
              </a:rPr>
              <a:t>교신저자</a:t>
            </a:r>
            <a:r>
              <a:rPr lang="en-US" altLang="ko-KR" sz="1200" b="1" dirty="0">
                <a:latin typeface="나눔스퀘어 Bold" panose="020B0600000101010101" pitchFamily="50" charset="-127"/>
                <a:ea typeface="나눔스퀘어 Bold" panose="020B0600000101010101" pitchFamily="50" charset="-127"/>
              </a:rPr>
              <a:t>)</a:t>
            </a:r>
          </a:p>
        </p:txBody>
      </p:sp>
      <p:sp>
        <p:nvSpPr>
          <p:cNvPr id="29" name="TextBox 28">
            <a:extLst>
              <a:ext uri="{FF2B5EF4-FFF2-40B4-BE49-F238E27FC236}">
                <a16:creationId xmlns:a16="http://schemas.microsoft.com/office/drawing/2014/main" id="{E99D64FA-434F-4E27-AD7A-A8C282C1A858}"/>
              </a:ext>
            </a:extLst>
          </p:cNvPr>
          <p:cNvSpPr txBox="1"/>
          <p:nvPr/>
        </p:nvSpPr>
        <p:spPr>
          <a:xfrm>
            <a:off x="1879057" y="6411606"/>
            <a:ext cx="2431684" cy="276999"/>
          </a:xfrm>
          <a:prstGeom prst="rect">
            <a:avLst/>
          </a:prstGeom>
          <a:noFill/>
        </p:spPr>
        <p:txBody>
          <a:bodyPr wrap="square" rtlCol="0">
            <a:spAutoFit/>
          </a:bodyPr>
          <a:lstStyle/>
          <a:p>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남승민 </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박사후연구원</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 </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제</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1</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저자</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49738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D214AD7-94B3-47C7-A3A6-07DD6694A97B}"/>
              </a:ext>
            </a:extLst>
          </p:cNvPr>
          <p:cNvSpPr txBox="1"/>
          <p:nvPr/>
        </p:nvSpPr>
        <p:spPr>
          <a:xfrm>
            <a:off x="1928655" y="2193168"/>
            <a:ext cx="7389190" cy="369332"/>
          </a:xfrm>
          <a:prstGeom prst="rect">
            <a:avLst/>
          </a:prstGeom>
          <a:noFill/>
        </p:spPr>
        <p:txBody>
          <a:bodyPr wrap="square" rtlCol="0">
            <a:spAutoFit/>
          </a:bodyPr>
          <a:lstStyle/>
          <a:p>
            <a:pPr algn="ctr"/>
            <a:r>
              <a:rPr lang="ko-KR" altLang="en-US"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한국고분자학회 추계학술대회 </a:t>
            </a:r>
            <a:r>
              <a:rPr lang="en-US" altLang="ko-KR" sz="1400"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 </a:t>
            </a:r>
            <a:r>
              <a:rPr lang="en-US" altLang="ko-KR" sz="1400"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장려상 </a:t>
            </a: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수상</a:t>
            </a:r>
          </a:p>
        </p:txBody>
      </p:sp>
      <p:sp>
        <p:nvSpPr>
          <p:cNvPr id="36" name="TextBox 35">
            <a:extLst>
              <a:ext uri="{FF2B5EF4-FFF2-40B4-BE49-F238E27FC236}">
                <a16:creationId xmlns:a16="http://schemas.microsoft.com/office/drawing/2014/main" id="{D8D53C16-6155-49D7-82F2-C7E3CDF1DBFC}"/>
              </a:ext>
            </a:extLst>
          </p:cNvPr>
          <p:cNvSpPr txBox="1"/>
          <p:nvPr/>
        </p:nvSpPr>
        <p:spPr>
          <a:xfrm>
            <a:off x="3886048" y="1789655"/>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최수석 교수 연구팀</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37" name="TextBox 36">
            <a:extLst>
              <a:ext uri="{FF2B5EF4-FFF2-40B4-BE49-F238E27FC236}">
                <a16:creationId xmlns:a16="http://schemas.microsoft.com/office/drawing/2014/main" id="{89853A5F-DF99-4193-8780-EFADFD140DD9}"/>
              </a:ext>
            </a:extLst>
          </p:cNvPr>
          <p:cNvSpPr txBox="1"/>
          <p:nvPr/>
        </p:nvSpPr>
        <p:spPr>
          <a:xfrm>
            <a:off x="7277973" y="9565493"/>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Center of Smart Display &amp;  Soft Electronics (CSS LAB) @POSTECH</a:t>
            </a:r>
          </a:p>
        </p:txBody>
      </p:sp>
      <p:pic>
        <p:nvPicPr>
          <p:cNvPr id="19" name="그림 18">
            <a:extLst>
              <a:ext uri="{FF2B5EF4-FFF2-40B4-BE49-F238E27FC236}">
                <a16:creationId xmlns:a16="http://schemas.microsoft.com/office/drawing/2014/main" id="{A11E8B32-2D39-4BB1-B833-7BAEDA9A729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88830" y="3130756"/>
            <a:ext cx="2366660" cy="3155238"/>
          </a:xfrm>
          <a:prstGeom prst="rect">
            <a:avLst/>
          </a:prstGeom>
        </p:spPr>
      </p:pic>
      <p:pic>
        <p:nvPicPr>
          <p:cNvPr id="20" name="그림 19">
            <a:extLst>
              <a:ext uri="{FF2B5EF4-FFF2-40B4-BE49-F238E27FC236}">
                <a16:creationId xmlns:a16="http://schemas.microsoft.com/office/drawing/2014/main" id="{B89B5FFF-EF7C-431B-9A08-E4BAE3DA820E}"/>
              </a:ext>
            </a:extLst>
          </p:cNvPr>
          <p:cNvPicPr>
            <a:picLocks noChangeAspect="1"/>
          </p:cNvPicPr>
          <p:nvPr/>
        </p:nvPicPr>
        <p:blipFill>
          <a:blip r:embed="rId7"/>
          <a:stretch>
            <a:fillRect/>
          </a:stretch>
        </p:blipFill>
        <p:spPr>
          <a:xfrm>
            <a:off x="4707350" y="3130756"/>
            <a:ext cx="2431684" cy="3124302"/>
          </a:xfrm>
          <a:prstGeom prst="rect">
            <a:avLst/>
          </a:prstGeom>
        </p:spPr>
      </p:pic>
      <p:pic>
        <p:nvPicPr>
          <p:cNvPr id="22" name="그림 21">
            <a:extLst>
              <a:ext uri="{FF2B5EF4-FFF2-40B4-BE49-F238E27FC236}">
                <a16:creationId xmlns:a16="http://schemas.microsoft.com/office/drawing/2014/main" id="{F3F63F76-8C60-422E-82AD-6F617021556C}"/>
              </a:ext>
            </a:extLst>
          </p:cNvPr>
          <p:cNvPicPr>
            <a:picLocks noChangeAspect="1"/>
          </p:cNvPicPr>
          <p:nvPr/>
        </p:nvPicPr>
        <p:blipFill>
          <a:blip r:embed="rId8"/>
          <a:stretch>
            <a:fillRect/>
          </a:stretch>
        </p:blipFill>
        <p:spPr>
          <a:xfrm>
            <a:off x="8231441" y="2787778"/>
            <a:ext cx="2833425" cy="3995368"/>
          </a:xfrm>
          <a:prstGeom prst="rect">
            <a:avLst/>
          </a:prstGeom>
        </p:spPr>
      </p:pic>
      <p:cxnSp>
        <p:nvCxnSpPr>
          <p:cNvPr id="53" name="직선 연결선 52">
            <a:extLst>
              <a:ext uri="{FF2B5EF4-FFF2-40B4-BE49-F238E27FC236}">
                <a16:creationId xmlns:a16="http://schemas.microsoft.com/office/drawing/2014/main" id="{76676987-CC9D-48CE-B931-6AE111D36D89}"/>
              </a:ext>
            </a:extLst>
          </p:cNvPr>
          <p:cNvCxnSpPr>
            <a:cxnSpLocks/>
          </p:cNvCxnSpPr>
          <p:nvPr/>
        </p:nvCxnSpPr>
        <p:spPr>
          <a:xfrm>
            <a:off x="1497385" y="2847434"/>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1677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모서리가 둥근 직사각형 6">
            <a:extLst>
              <a:ext uri="{FF2B5EF4-FFF2-40B4-BE49-F238E27FC236}">
                <a16:creationId xmlns:a16="http://schemas.microsoft.com/office/drawing/2014/main" id="{04DF5988-E744-4ACE-B943-AC4F15A2025B}"/>
              </a:ext>
            </a:extLst>
          </p:cNvPr>
          <p:cNvSpPr/>
          <p:nvPr/>
        </p:nvSpPr>
        <p:spPr>
          <a:xfrm>
            <a:off x="-33431" y="1"/>
            <a:ext cx="11970950" cy="10263982"/>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52" tIns="34326" rIns="68652" bIns="34326" numCol="1" spcCol="0" rtlCol="0" fromWordArt="0" anchor="ctr" anchorCtr="0" forceAA="0" compatLnSpc="1">
            <a:prstTxWarp prst="textNoShape">
              <a:avLst/>
            </a:prstTxWarp>
            <a:noAutofit/>
          </a:bodyPr>
          <a:lstStyle/>
          <a:p>
            <a:pPr algn="ctr"/>
            <a:endParaRPr lang="ko-KR" altLang="en-US" sz="1014" u="sng" dirty="0"/>
          </a:p>
        </p:txBody>
      </p:sp>
      <p:pic>
        <p:nvPicPr>
          <p:cNvPr id="47" name="그림 46">
            <a:extLst>
              <a:ext uri="{FF2B5EF4-FFF2-40B4-BE49-F238E27FC236}">
                <a16:creationId xmlns:a16="http://schemas.microsoft.com/office/drawing/2014/main" id="{70A7554C-6ABC-4D79-8B0D-791FD335A435}"/>
              </a:ext>
            </a:extLst>
          </p:cNvPr>
          <p:cNvPicPr>
            <a:picLocks noChangeAspect="1"/>
          </p:cNvPicPr>
          <p:nvPr/>
        </p:nvPicPr>
        <p:blipFill>
          <a:blip r:embed="rId3"/>
          <a:stretch>
            <a:fillRect/>
          </a:stretch>
        </p:blipFill>
        <p:spPr>
          <a:xfrm>
            <a:off x="431722" y="649383"/>
            <a:ext cx="2467833" cy="430148"/>
          </a:xfrm>
          <a:prstGeom prst="rect">
            <a:avLst/>
          </a:prstGeom>
        </p:spPr>
      </p:pic>
      <p:pic>
        <p:nvPicPr>
          <p:cNvPr id="43" name="그림 42">
            <a:extLst>
              <a:ext uri="{FF2B5EF4-FFF2-40B4-BE49-F238E27FC236}">
                <a16:creationId xmlns:a16="http://schemas.microsoft.com/office/drawing/2014/main" id="{13637F3D-C79B-472A-8AC5-559C406C1664}"/>
              </a:ext>
            </a:extLst>
          </p:cNvPr>
          <p:cNvPicPr>
            <a:picLocks noChangeAspect="1"/>
          </p:cNvPicPr>
          <p:nvPr/>
        </p:nvPicPr>
        <p:blipFill rotWithShape="1">
          <a:blip r:embed="rId4"/>
          <a:srcRect l="13689" t="38891" r="22137" b="16176"/>
          <a:stretch/>
        </p:blipFill>
        <p:spPr>
          <a:xfrm>
            <a:off x="-19985" y="5793232"/>
            <a:ext cx="11957504" cy="4470751"/>
          </a:xfrm>
          <a:prstGeom prst="rect">
            <a:avLst/>
          </a:prstGeom>
        </p:spPr>
      </p:pic>
      <p:pic>
        <p:nvPicPr>
          <p:cNvPr id="45" name="그림 44">
            <a:extLst>
              <a:ext uri="{FF2B5EF4-FFF2-40B4-BE49-F238E27FC236}">
                <a16:creationId xmlns:a16="http://schemas.microsoft.com/office/drawing/2014/main" id="{D4459C3C-6BC9-4C57-95FF-F877444033A5}"/>
              </a:ext>
            </a:extLst>
          </p:cNvPr>
          <p:cNvPicPr>
            <a:picLocks noChangeAspect="1"/>
          </p:cNvPicPr>
          <p:nvPr/>
        </p:nvPicPr>
        <p:blipFill rotWithShape="1">
          <a:blip r:embed="rId5"/>
          <a:srcRect l="2870" t="14881" r="21780" b="51333"/>
          <a:stretch/>
        </p:blipFill>
        <p:spPr>
          <a:xfrm>
            <a:off x="1524129" y="4598"/>
            <a:ext cx="10413389" cy="3940051"/>
          </a:xfrm>
          <a:prstGeom prst="rect">
            <a:avLst/>
          </a:prstGeom>
        </p:spPr>
      </p:pic>
      <p:sp>
        <p:nvSpPr>
          <p:cNvPr id="50" name="TextBox 49">
            <a:extLst>
              <a:ext uri="{FF2B5EF4-FFF2-40B4-BE49-F238E27FC236}">
                <a16:creationId xmlns:a16="http://schemas.microsoft.com/office/drawing/2014/main" id="{B084F8D2-8281-41BE-9F66-A5422A874F63}"/>
              </a:ext>
            </a:extLst>
          </p:cNvPr>
          <p:cNvSpPr txBox="1"/>
          <p:nvPr/>
        </p:nvSpPr>
        <p:spPr>
          <a:xfrm>
            <a:off x="535579" y="6839899"/>
            <a:ext cx="11225496" cy="1177245"/>
          </a:xfrm>
          <a:prstGeom prst="rect">
            <a:avLst/>
          </a:prstGeom>
          <a:noFill/>
        </p:spPr>
        <p:txBody>
          <a:bodyPr wrap="square" rtlCol="0">
            <a:spAutoFit/>
          </a:bodyPr>
          <a:lstStyle/>
          <a:p>
            <a:pPr>
              <a:lnSpc>
                <a:spcPct val="150000"/>
              </a:lnSpc>
            </a:pPr>
            <a:r>
              <a:rPr lang="ko-KR" altLang="en-US" sz="1200" b="1" dirty="0" err="1">
                <a:latin typeface="나눔바른고딕" panose="020B0603020101020101" pitchFamily="50" charset="-127"/>
                <a:ea typeface="나눔바른고딕" panose="020B0603020101020101" pitchFamily="50" charset="-127"/>
              </a:rPr>
              <a:t>포스텍</a:t>
            </a:r>
            <a:r>
              <a:rPr lang="ko-KR" altLang="en-US" sz="1200" b="1" dirty="0">
                <a:latin typeface="나눔바른고딕" panose="020B0603020101020101" pitchFamily="50" charset="-127"/>
                <a:ea typeface="나눔바른고딕" panose="020B0603020101020101" pitchFamily="50" charset="-127"/>
              </a:rPr>
              <a:t> 전자전기공학과 박사과정 </a:t>
            </a:r>
            <a:r>
              <a:rPr lang="ko-KR" altLang="en-US" sz="1200" b="1" dirty="0" err="1">
                <a:latin typeface="나눔바른고딕" panose="020B0603020101020101" pitchFamily="50" charset="-127"/>
                <a:ea typeface="나눔바른고딕" panose="020B0603020101020101" pitchFamily="50" charset="-127"/>
              </a:rPr>
              <a:t>신준혁씨</a:t>
            </a:r>
            <a:r>
              <a:rPr lang="ko-KR" altLang="en-US" sz="1200" b="1" dirty="0">
                <a:latin typeface="나눔바른고딕" panose="020B0603020101020101" pitchFamily="50" charset="-127"/>
                <a:ea typeface="나눔바른고딕" panose="020B0603020101020101" pitchFamily="50" charset="-127"/>
              </a:rPr>
              <a:t> </a:t>
            </a:r>
            <a:r>
              <a:rPr lang="en-US" altLang="ko-KR" sz="1200" b="1" dirty="0">
                <a:latin typeface="나눔바른고딕" panose="020B0603020101020101" pitchFamily="50" charset="-127"/>
                <a:ea typeface="나눔바른고딕" panose="020B0603020101020101" pitchFamily="50" charset="-127"/>
              </a:rPr>
              <a:t>(</a:t>
            </a:r>
            <a:r>
              <a:rPr lang="ko-KR" altLang="en-US" sz="1200" b="1" dirty="0">
                <a:latin typeface="나눔바른고딕" panose="020B0603020101020101" pitchFamily="50" charset="-127"/>
                <a:ea typeface="나눔바른고딕" panose="020B0603020101020101" pitchFamily="50" charset="-127"/>
              </a:rPr>
              <a:t>제 </a:t>
            </a:r>
            <a:r>
              <a:rPr lang="en-US" altLang="ko-KR" sz="1200" b="1" dirty="0">
                <a:latin typeface="나눔바른고딕" panose="020B0603020101020101" pitchFamily="50" charset="-127"/>
                <a:ea typeface="나눔바른고딕" panose="020B0603020101020101" pitchFamily="50" charset="-127"/>
              </a:rPr>
              <a:t>1</a:t>
            </a:r>
            <a:r>
              <a:rPr lang="ko-KR" altLang="en-US" sz="1200" b="1" dirty="0">
                <a:latin typeface="나눔바른고딕" panose="020B0603020101020101" pitchFamily="50" charset="-127"/>
                <a:ea typeface="나눔바른고딕" panose="020B0603020101020101" pitchFamily="50" charset="-127"/>
              </a:rPr>
              <a:t>저자</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지도교수</a:t>
            </a:r>
            <a:r>
              <a:rPr lang="en-US" altLang="ko-KR" sz="1200" b="1" dirty="0">
                <a:latin typeface="나눔바른고딕" panose="020B0603020101020101" pitchFamily="50" charset="-127"/>
                <a:ea typeface="나눔바른고딕" panose="020B0603020101020101" pitchFamily="50" charset="-127"/>
              </a:rPr>
              <a:t>: </a:t>
            </a:r>
            <a:r>
              <a:rPr lang="ko-KR" altLang="en-US" sz="1200" b="1" dirty="0">
                <a:latin typeface="나눔바른고딕" panose="020B0603020101020101" pitchFamily="50" charset="-127"/>
                <a:ea typeface="나눔바른고딕" panose="020B0603020101020101" pitchFamily="50" charset="-127"/>
              </a:rPr>
              <a:t>최수석 교수</a:t>
            </a:r>
            <a:r>
              <a:rPr lang="en-US" altLang="ko-KR" sz="1200" b="1"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가 국내 권위 있는 고분자관련 학회인 한국고분자학회 </a:t>
            </a:r>
            <a:r>
              <a:rPr lang="en-US" altLang="ko-KR" sz="1200" dirty="0">
                <a:latin typeface="나눔바른고딕" panose="020B0603020101020101" pitchFamily="50" charset="-127"/>
                <a:ea typeface="나눔바른고딕" panose="020B0603020101020101" pitchFamily="50" charset="-127"/>
              </a:rPr>
              <a:t>2024 </a:t>
            </a:r>
            <a:r>
              <a:rPr lang="ko-KR" altLang="en-US" sz="1200" dirty="0">
                <a:latin typeface="나눔바른고딕" panose="020B0603020101020101" pitchFamily="50" charset="-127"/>
                <a:ea typeface="나눔바른고딕" panose="020B0603020101020101" pitchFamily="50" charset="-127"/>
              </a:rPr>
              <a:t>에서 “</a:t>
            </a:r>
            <a:r>
              <a:rPr lang="en-US" altLang="ko-KR" sz="1200" dirty="0">
                <a:latin typeface="나눔바른고딕" panose="020B0603020101020101" pitchFamily="50" charset="-127"/>
                <a:ea typeface="나눔바른고딕" panose="020B0603020101020101" pitchFamily="50" charset="-127"/>
              </a:rPr>
              <a:t>Strategic Designs for Strain Control Using </a:t>
            </a:r>
            <a:r>
              <a:rPr lang="en-US" altLang="ko-KR" sz="1200" dirty="0" err="1">
                <a:latin typeface="나눔바른고딕" panose="020B0603020101020101" pitchFamily="50" charset="-127"/>
                <a:ea typeface="나눔바른고딕" panose="020B0603020101020101" pitchFamily="50" charset="-127"/>
              </a:rPr>
              <a:t>Mechanochromism</a:t>
            </a:r>
            <a:r>
              <a:rPr lang="en-US" altLang="ko-KR" sz="1200" dirty="0">
                <a:latin typeface="나눔바른고딕" panose="020B0603020101020101" pitchFamily="50" charset="-127"/>
                <a:ea typeface="나눔바른고딕" panose="020B0603020101020101" pitchFamily="50" charset="-127"/>
              </a:rPr>
              <a:t>"</a:t>
            </a:r>
            <a:r>
              <a:rPr lang="ko-KR" altLang="en-US" sz="1200" dirty="0">
                <a:latin typeface="나눔바른고딕" panose="020B0603020101020101" pitchFamily="50" charset="-127"/>
                <a:ea typeface="나눔바른고딕" panose="020B0603020101020101" pitchFamily="50" charset="-127"/>
              </a:rPr>
              <a:t>을 주제로 </a:t>
            </a:r>
            <a:r>
              <a:rPr lang="ko-KR" altLang="en-US" sz="1200" b="1" dirty="0">
                <a:latin typeface="나눔바른고딕" panose="020B0603020101020101" pitchFamily="50" charset="-127"/>
                <a:ea typeface="나눔바른고딕" panose="020B0603020101020101" pitchFamily="50" charset="-127"/>
              </a:rPr>
              <a:t>우수논문발표상</a:t>
            </a:r>
            <a:r>
              <a:rPr lang="ko-KR" altLang="en-US" sz="1200" dirty="0">
                <a:latin typeface="나눔바른고딕" panose="020B0603020101020101" pitchFamily="50" charset="-127"/>
                <a:ea typeface="나눔바른고딕" panose="020B0603020101020101" pitchFamily="50" charset="-127"/>
              </a:rPr>
              <a:t>을 </a:t>
            </a:r>
            <a:r>
              <a:rPr lang="ko-KR" altLang="en-US" sz="1200" b="1" dirty="0">
                <a:latin typeface="나눔바른고딕" panose="020B0603020101020101" pitchFamily="50" charset="-127"/>
                <a:ea typeface="나눔바른고딕" panose="020B0603020101020101" pitchFamily="50" charset="-127"/>
              </a:rPr>
              <a:t>수상</a:t>
            </a:r>
            <a:r>
              <a:rPr lang="ko-KR" altLang="en-US" sz="1200" dirty="0">
                <a:latin typeface="나눔바른고딕" panose="020B0603020101020101" pitchFamily="50" charset="-127"/>
                <a:ea typeface="나눔바른고딕" panose="020B0603020101020101" pitchFamily="50" charset="-127"/>
              </a:rPr>
              <a:t>하였다</a:t>
            </a:r>
            <a:r>
              <a:rPr lang="en-US" altLang="ko-KR" sz="1200" dirty="0">
                <a:latin typeface="나눔바른고딕" panose="020B0603020101020101" pitchFamily="50" charset="-127"/>
                <a:ea typeface="나눔바른고딕" panose="020B0603020101020101" pitchFamily="50" charset="-127"/>
              </a:rPr>
              <a:t>. </a:t>
            </a:r>
          </a:p>
          <a:p>
            <a:pPr>
              <a:lnSpc>
                <a:spcPct val="150000"/>
              </a:lnSpc>
            </a:pPr>
            <a:endParaRPr lang="en-US" altLang="ko-KR" sz="1200" dirty="0">
              <a:latin typeface="나눔바른고딕" panose="020B0603020101020101" pitchFamily="50" charset="-127"/>
              <a:ea typeface="나눔바른고딕" panose="020B0603020101020101" pitchFamily="50" charset="-127"/>
            </a:endParaRPr>
          </a:p>
          <a:p>
            <a:pPr>
              <a:lnSpc>
                <a:spcPct val="150000"/>
              </a:lnSpc>
            </a:pPr>
            <a:endParaRPr lang="en-US" altLang="ko-KR" sz="1200" dirty="0">
              <a:latin typeface="나눔바른고딕" panose="020B0603020101020101" pitchFamily="50" charset="-127"/>
              <a:ea typeface="나눔바른고딕" panose="020B0603020101020101" pitchFamily="50" charset="-127"/>
            </a:endParaRPr>
          </a:p>
        </p:txBody>
      </p:sp>
      <p:sp>
        <p:nvSpPr>
          <p:cNvPr id="25" name="TextBox 24">
            <a:extLst>
              <a:ext uri="{FF2B5EF4-FFF2-40B4-BE49-F238E27FC236}">
                <a16:creationId xmlns:a16="http://schemas.microsoft.com/office/drawing/2014/main" id="{C3160AB7-8452-482C-A505-7F3A374FA411}"/>
              </a:ext>
            </a:extLst>
          </p:cNvPr>
          <p:cNvSpPr txBox="1"/>
          <p:nvPr/>
        </p:nvSpPr>
        <p:spPr>
          <a:xfrm>
            <a:off x="535579" y="7472680"/>
            <a:ext cx="10856451" cy="1177245"/>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 연구는 기존의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stretchable electronic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소자에서 연신 시 생기는 불가피한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non uniform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strain</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 생기는 문제를 </a:t>
            </a:r>
            <a:r>
              <a:rPr lang="en-US" altLang="ko-KR" sz="1200" dirty="0" err="1">
                <a:latin typeface="나눔바른고딕" panose="020B0603020101020101" pitchFamily="50" charset="-127"/>
                <a:ea typeface="나눔바른고딕" panose="020B0603020101020101" pitchFamily="50" charset="-127"/>
                <a:cs typeface="Arial" panose="020B0604020202020204" pitchFamily="34" charset="0"/>
              </a:rPr>
              <a:t>kirigami</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cut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과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rigid plate</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를 활용하여 균일한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strain distribution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을 만들 수 있었다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Strain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의 양을 확인하기 위해서 유연하고 신축성이 있는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카이랄</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액정 탄성체</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(chiral liquid crystal elastomer)</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를 이용해 색의 변화를 통해서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optical sensing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을 할 수 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또한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rigid plate</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의 간격을 조절해서 원하는 색의 파장만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반사시킬</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수 있는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design</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을 적용하여 유연 광소자를 제작하였다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이번 연구의 성과는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stretchable </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소자의 균일한 </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strain control</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를 통해 광</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전자 소자 분야로의 응용 가능성을 제시할 것으로 기대된다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p:txBody>
      </p:sp>
      <p:sp>
        <p:nvSpPr>
          <p:cNvPr id="46" name="TextBox 45">
            <a:extLst>
              <a:ext uri="{FF2B5EF4-FFF2-40B4-BE49-F238E27FC236}">
                <a16:creationId xmlns:a16="http://schemas.microsoft.com/office/drawing/2014/main" id="{39175F65-24B0-46DD-BAEF-5878AC36B6A4}"/>
              </a:ext>
            </a:extLst>
          </p:cNvPr>
          <p:cNvSpPr txBox="1"/>
          <p:nvPr/>
        </p:nvSpPr>
        <p:spPr>
          <a:xfrm>
            <a:off x="535578" y="8659458"/>
            <a:ext cx="10856451" cy="623248"/>
          </a:xfrm>
          <a:prstGeom prst="rect">
            <a:avLst/>
          </a:prstGeom>
          <a:noFill/>
        </p:spPr>
        <p:txBody>
          <a:bodyPr wrap="square" rtlCol="0">
            <a:spAutoFit/>
          </a:bodyPr>
          <a:lstStyle/>
          <a:p>
            <a:pPr algn="just">
              <a:lnSpc>
                <a:spcPct val="150000"/>
              </a:lnSpc>
            </a:pP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본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본</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연구는 </a:t>
            </a:r>
            <a:r>
              <a:rPr lang="ko-KR" altLang="en-US" sz="1200" dirty="0" err="1">
                <a:latin typeface="나눔바른고딕" panose="020B0603020101020101" pitchFamily="50" charset="-127"/>
                <a:ea typeface="나눔바른고딕" panose="020B0603020101020101" pitchFamily="50" charset="-127"/>
                <a:cs typeface="Arial" panose="020B0604020202020204" pitchFamily="34" charset="0"/>
              </a:rPr>
              <a:t>삼성미래기술육성재단의</a:t>
            </a:r>
            <a:r>
              <a:rPr lang="ko-KR" altLang="en-US" sz="1200" dirty="0">
                <a:latin typeface="나눔바른고딕" panose="020B0603020101020101" pitchFamily="50" charset="-127"/>
                <a:ea typeface="나눔바른고딕" panose="020B0603020101020101" pitchFamily="50" charset="-127"/>
                <a:cs typeface="Arial" panose="020B0604020202020204" pitchFamily="34" charset="0"/>
              </a:rPr>
              <a:t> 지원사업과 산업기술 평가원 디스플레이 혁신 공정 사업의 지원으로 연구가 진행되었다</a:t>
            </a:r>
            <a:r>
              <a:rPr lang="en-US" altLang="ko-KR" sz="1200" dirty="0">
                <a:latin typeface="나눔바른고딕" panose="020B0603020101020101" pitchFamily="50" charset="-127"/>
                <a:ea typeface="나눔바른고딕" panose="020B0603020101020101" pitchFamily="50" charset="-127"/>
                <a:cs typeface="Arial" panose="020B0604020202020204" pitchFamily="34" charset="0"/>
              </a:rPr>
              <a:t>.</a:t>
            </a:r>
          </a:p>
          <a:p>
            <a:pPr algn="just">
              <a:lnSpc>
                <a:spcPct val="150000"/>
              </a:lnSpc>
            </a:pPr>
            <a:endParaRPr lang="en-US" altLang="ko-KR" sz="1200" dirty="0">
              <a:latin typeface="나눔바른고딕" panose="020B0603020101020101" pitchFamily="50" charset="-127"/>
              <a:ea typeface="나눔바른고딕" panose="020B0603020101020101" pitchFamily="50" charset="-127"/>
              <a:cs typeface="Arial" panose="020B0604020202020204" pitchFamily="34" charset="0"/>
            </a:endParaRPr>
          </a:p>
        </p:txBody>
      </p:sp>
      <p:sp>
        <p:nvSpPr>
          <p:cNvPr id="21" name="TextBox 20">
            <a:extLst>
              <a:ext uri="{FF2B5EF4-FFF2-40B4-BE49-F238E27FC236}">
                <a16:creationId xmlns:a16="http://schemas.microsoft.com/office/drawing/2014/main" id="{593BCE1F-9677-450D-B038-C1CA2D266545}"/>
              </a:ext>
            </a:extLst>
          </p:cNvPr>
          <p:cNvSpPr txBox="1"/>
          <p:nvPr/>
        </p:nvSpPr>
        <p:spPr>
          <a:xfrm>
            <a:off x="4898435" y="6411606"/>
            <a:ext cx="2431684" cy="276999"/>
          </a:xfrm>
          <a:prstGeom prst="rect">
            <a:avLst/>
          </a:prstGeom>
          <a:noFill/>
        </p:spPr>
        <p:txBody>
          <a:bodyPr wrap="square" rtlCol="0">
            <a:spAutoFit/>
          </a:bodyPr>
          <a:lstStyle/>
          <a:p>
            <a:r>
              <a:rPr lang="ko-KR" altLang="en-US" sz="1200" b="1" dirty="0">
                <a:latin typeface="나눔스퀘어 Bold" panose="020B0600000101010101" pitchFamily="50" charset="-127"/>
                <a:ea typeface="나눔스퀘어 Bold" panose="020B0600000101010101" pitchFamily="50" charset="-127"/>
              </a:rPr>
              <a:t>최수석 </a:t>
            </a:r>
            <a:r>
              <a:rPr lang="en-US" altLang="ko-KR" sz="1200" b="1" dirty="0">
                <a:latin typeface="나눔스퀘어 Bold" panose="020B0600000101010101" pitchFamily="50" charset="-127"/>
                <a:ea typeface="나눔스퀘어 Bold" panose="020B0600000101010101" pitchFamily="50" charset="-127"/>
              </a:rPr>
              <a:t>(</a:t>
            </a:r>
            <a:r>
              <a:rPr lang="ko-KR" altLang="en-US" sz="1200" b="1" dirty="0">
                <a:latin typeface="나눔스퀘어 Bold" panose="020B0600000101010101" pitchFamily="50" charset="-127"/>
                <a:ea typeface="나눔스퀘어 Bold" panose="020B0600000101010101" pitchFamily="50" charset="-127"/>
              </a:rPr>
              <a:t>지도 교수</a:t>
            </a:r>
            <a:r>
              <a:rPr lang="en-US" altLang="ko-KR" sz="1200" b="1" dirty="0">
                <a:latin typeface="나눔스퀘어 Bold" panose="020B0600000101010101" pitchFamily="50" charset="-127"/>
                <a:ea typeface="나눔스퀘어 Bold" panose="020B0600000101010101" pitchFamily="50" charset="-127"/>
              </a:rPr>
              <a:t>, </a:t>
            </a:r>
            <a:r>
              <a:rPr lang="ko-KR" altLang="en-US" sz="1200" b="1" dirty="0">
                <a:latin typeface="나눔스퀘어 Bold" panose="020B0600000101010101" pitchFamily="50" charset="-127"/>
                <a:ea typeface="나눔스퀘어 Bold" panose="020B0600000101010101" pitchFamily="50" charset="-127"/>
              </a:rPr>
              <a:t>교신저자</a:t>
            </a:r>
            <a:r>
              <a:rPr lang="en-US" altLang="ko-KR" sz="1200" b="1" dirty="0">
                <a:latin typeface="나눔스퀘어 Bold" panose="020B0600000101010101" pitchFamily="50" charset="-127"/>
                <a:ea typeface="나눔스퀘어 Bold" panose="020B0600000101010101" pitchFamily="50" charset="-127"/>
              </a:rPr>
              <a:t>)</a:t>
            </a:r>
          </a:p>
        </p:txBody>
      </p:sp>
      <p:sp>
        <p:nvSpPr>
          <p:cNvPr id="29" name="TextBox 28">
            <a:extLst>
              <a:ext uri="{FF2B5EF4-FFF2-40B4-BE49-F238E27FC236}">
                <a16:creationId xmlns:a16="http://schemas.microsoft.com/office/drawing/2014/main" id="{E99D64FA-434F-4E27-AD7A-A8C282C1A858}"/>
              </a:ext>
            </a:extLst>
          </p:cNvPr>
          <p:cNvSpPr txBox="1"/>
          <p:nvPr/>
        </p:nvSpPr>
        <p:spPr>
          <a:xfrm>
            <a:off x="1879057" y="6411606"/>
            <a:ext cx="2431684" cy="276999"/>
          </a:xfrm>
          <a:prstGeom prst="rect">
            <a:avLst/>
          </a:prstGeom>
          <a:noFill/>
        </p:spPr>
        <p:txBody>
          <a:bodyPr wrap="square" rtlCol="0">
            <a:spAutoFit/>
          </a:bodyPr>
          <a:lstStyle/>
          <a:p>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신준혁 </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박사과정</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 </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제</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1</a:t>
            </a:r>
            <a:r>
              <a:rPr lang="ko-KR" altLang="en-US"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저자</a:t>
            </a:r>
            <a:r>
              <a:rPr lang="en-US" altLang="ko-KR" sz="1200" dirty="0">
                <a:ln>
                  <a:solidFill>
                    <a:schemeClr val="bg1">
                      <a:alpha val="0"/>
                    </a:schemeClr>
                  </a:solidFill>
                </a:ln>
                <a:solidFill>
                  <a:schemeClr val="bg2">
                    <a:lumMod val="10000"/>
                  </a:schemeClr>
                </a:solidFill>
                <a:latin typeface="나눔스퀘어 Bold" panose="020B0600000101010101" pitchFamily="50" charset="-127"/>
                <a:ea typeface="나눔스퀘어 Bold" panose="020B0600000101010101" pitchFamily="50" charset="-127"/>
                <a:cs typeface="Arial" pitchFamily="34" charset="0"/>
              </a:rPr>
              <a:t>)</a:t>
            </a:r>
          </a:p>
        </p:txBody>
      </p:sp>
      <p:pic>
        <p:nvPicPr>
          <p:cNvPr id="32" name="그림 31">
            <a:extLst>
              <a:ext uri="{FF2B5EF4-FFF2-40B4-BE49-F238E27FC236}">
                <a16:creationId xmlns:a16="http://schemas.microsoft.com/office/drawing/2014/main" id="{435C7F9C-4E02-440F-83D9-A5F88995D36E}"/>
              </a:ext>
            </a:extLst>
          </p:cNvPr>
          <p:cNvPicPr>
            <a:picLocks noChangeAspect="1"/>
          </p:cNvPicPr>
          <p:nvPr/>
        </p:nvPicPr>
        <p:blipFill>
          <a:blip r:embed="rId6"/>
          <a:stretch>
            <a:fillRect/>
          </a:stretch>
        </p:blipFill>
        <p:spPr>
          <a:xfrm>
            <a:off x="4637802" y="3213318"/>
            <a:ext cx="2391816" cy="3073079"/>
          </a:xfrm>
          <a:prstGeom prst="rect">
            <a:avLst/>
          </a:prstGeom>
        </p:spPr>
      </p:pic>
      <p:sp>
        <p:nvSpPr>
          <p:cNvPr id="33" name="직사각형 32">
            <a:extLst>
              <a:ext uri="{FF2B5EF4-FFF2-40B4-BE49-F238E27FC236}">
                <a16:creationId xmlns:a16="http://schemas.microsoft.com/office/drawing/2014/main" id="{5BF4DBDB-B959-4558-A715-7CE1680D2A53}"/>
              </a:ext>
            </a:extLst>
          </p:cNvPr>
          <p:cNvSpPr/>
          <p:nvPr/>
        </p:nvSpPr>
        <p:spPr>
          <a:xfrm>
            <a:off x="1680299" y="3213319"/>
            <a:ext cx="2410136" cy="3073078"/>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b="1" dirty="0">
              <a:solidFill>
                <a:schemeClr val="tx1"/>
              </a:solidFill>
            </a:endParaRPr>
          </a:p>
        </p:txBody>
      </p:sp>
      <p:pic>
        <p:nvPicPr>
          <p:cNvPr id="34" name="그림 33">
            <a:extLst>
              <a:ext uri="{FF2B5EF4-FFF2-40B4-BE49-F238E27FC236}">
                <a16:creationId xmlns:a16="http://schemas.microsoft.com/office/drawing/2014/main" id="{76D1BB43-C751-4E99-A4FF-7593946EDFA9}"/>
              </a:ext>
            </a:extLst>
          </p:cNvPr>
          <p:cNvPicPr>
            <a:picLocks noChangeAspect="1"/>
          </p:cNvPicPr>
          <p:nvPr/>
        </p:nvPicPr>
        <p:blipFill>
          <a:blip r:embed="rId8"/>
          <a:stretch>
            <a:fillRect/>
          </a:stretch>
        </p:blipFill>
        <p:spPr>
          <a:xfrm>
            <a:off x="7917814" y="2842982"/>
            <a:ext cx="2621911" cy="3775307"/>
          </a:xfrm>
          <a:prstGeom prst="rect">
            <a:avLst/>
          </a:prstGeom>
        </p:spPr>
      </p:pic>
      <p:cxnSp>
        <p:nvCxnSpPr>
          <p:cNvPr id="60" name="직선 연결선 59">
            <a:extLst>
              <a:ext uri="{FF2B5EF4-FFF2-40B4-BE49-F238E27FC236}">
                <a16:creationId xmlns:a16="http://schemas.microsoft.com/office/drawing/2014/main" id="{38E43D0E-3CF7-4157-9A5A-0506404D5448}"/>
              </a:ext>
            </a:extLst>
          </p:cNvPr>
          <p:cNvCxnSpPr>
            <a:cxnSpLocks/>
          </p:cNvCxnSpPr>
          <p:nvPr/>
        </p:nvCxnSpPr>
        <p:spPr>
          <a:xfrm>
            <a:off x="1497385" y="1548126"/>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직선 연결선 52">
            <a:extLst>
              <a:ext uri="{FF2B5EF4-FFF2-40B4-BE49-F238E27FC236}">
                <a16:creationId xmlns:a16="http://schemas.microsoft.com/office/drawing/2014/main" id="{76676987-CC9D-48CE-B931-6AE111D36D89}"/>
              </a:ext>
            </a:extLst>
          </p:cNvPr>
          <p:cNvCxnSpPr>
            <a:cxnSpLocks/>
          </p:cNvCxnSpPr>
          <p:nvPr/>
        </p:nvCxnSpPr>
        <p:spPr>
          <a:xfrm>
            <a:off x="1497385" y="2847434"/>
            <a:ext cx="891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D214AD7-94B3-47C7-A3A6-07DD6694A97B}"/>
              </a:ext>
            </a:extLst>
          </p:cNvPr>
          <p:cNvSpPr txBox="1"/>
          <p:nvPr/>
        </p:nvSpPr>
        <p:spPr>
          <a:xfrm>
            <a:off x="1928655" y="2193168"/>
            <a:ext cx="7389190" cy="369332"/>
          </a:xfrm>
          <a:prstGeom prst="rect">
            <a:avLst/>
          </a:prstGeom>
          <a:noFill/>
        </p:spPr>
        <p:txBody>
          <a:bodyPr wrap="square" rtlCol="0">
            <a:spAutoFit/>
          </a:bodyPr>
          <a:lstStyle/>
          <a:p>
            <a:pPr algn="ctr"/>
            <a:r>
              <a:rPr lang="ko-KR" altLang="en-US"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한국고분자학회 </a:t>
            </a:r>
            <a:r>
              <a:rPr lang="en-US" altLang="ko-KR"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2024 </a:t>
            </a:r>
            <a:r>
              <a:rPr lang="en-US" altLang="ko-KR" sz="1400" dirty="0">
                <a:ln>
                  <a:solidFill>
                    <a:schemeClr val="bg1">
                      <a:alpha val="0"/>
                    </a:schemeClr>
                  </a:solidFill>
                </a:ln>
                <a:latin typeface="나눔스퀘어 ExtraBold" panose="020B0600000101010101" pitchFamily="50" charset="-127"/>
                <a:ea typeface="나눔스퀘어 ExtraBold" panose="020B0600000101010101" pitchFamily="50" charset="-127"/>
                <a:cs typeface="Arial" pitchFamily="34" charset="0"/>
              </a:rPr>
              <a:t> </a:t>
            </a:r>
            <a:r>
              <a:rPr lang="en-US" altLang="ko-KR" sz="1400"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우수논문발표상 </a:t>
            </a:r>
            <a:r>
              <a:rPr lang="en-US" altLang="ko-KR"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 </a:t>
            </a:r>
            <a:r>
              <a:rPr lang="ko-KR" altLang="en-US" dirty="0">
                <a:ln>
                  <a:solidFill>
                    <a:schemeClr val="bg1">
                      <a:alpha val="0"/>
                    </a:schemeClr>
                  </a:solidFill>
                </a:ln>
                <a:solidFill>
                  <a:srgbClr val="C9005F"/>
                </a:solidFill>
                <a:latin typeface="나눔스퀘어 ExtraBold" panose="020B0600000101010101" pitchFamily="50" charset="-127"/>
                <a:ea typeface="나눔스퀘어 ExtraBold" panose="020B0600000101010101" pitchFamily="50" charset="-127"/>
                <a:cs typeface="Arial" pitchFamily="34" charset="0"/>
              </a:rPr>
              <a:t>수상</a:t>
            </a:r>
          </a:p>
        </p:txBody>
      </p:sp>
      <p:sp>
        <p:nvSpPr>
          <p:cNvPr id="36" name="TextBox 35">
            <a:extLst>
              <a:ext uri="{FF2B5EF4-FFF2-40B4-BE49-F238E27FC236}">
                <a16:creationId xmlns:a16="http://schemas.microsoft.com/office/drawing/2014/main" id="{D8D53C16-6155-49D7-82F2-C7E3CDF1DBFC}"/>
              </a:ext>
            </a:extLst>
          </p:cNvPr>
          <p:cNvSpPr txBox="1"/>
          <p:nvPr/>
        </p:nvSpPr>
        <p:spPr>
          <a:xfrm>
            <a:off x="3886048" y="1789655"/>
            <a:ext cx="3427407" cy="400110"/>
          </a:xfrm>
          <a:prstGeom prst="rect">
            <a:avLst/>
          </a:prstGeom>
          <a:noFill/>
        </p:spPr>
        <p:txBody>
          <a:bodyPr wrap="square" rtlCol="0">
            <a:spAutoFit/>
          </a:bodyPr>
          <a:lstStyle/>
          <a:p>
            <a:pPr algn="ctr"/>
            <a:r>
              <a:rPr lang="ko-KR" altLang="en-US" sz="2000" dirty="0">
                <a:ln>
                  <a:solidFill>
                    <a:schemeClr val="bg1">
                      <a:alpha val="0"/>
                    </a:schemeClr>
                  </a:solidFill>
                </a:ln>
                <a:solidFill>
                  <a:schemeClr val="bg2">
                    <a:lumMod val="10000"/>
                  </a:schemeClr>
                </a:solidFill>
                <a:latin typeface="나눔스퀘어 ExtraBold" panose="020B0600000101010101" pitchFamily="50" charset="-127"/>
                <a:ea typeface="나눔스퀘어 ExtraBold" panose="020B0600000101010101" pitchFamily="50" charset="-127"/>
                <a:cs typeface="Arial" pitchFamily="34" charset="0"/>
              </a:rPr>
              <a:t>최수석 교수 연구팀</a:t>
            </a:r>
            <a:endParaRPr lang="ko-KR" altLang="en-US" sz="1000" dirty="0">
              <a:solidFill>
                <a:srgbClr val="000099"/>
              </a:solidFill>
              <a:latin typeface="나눔스퀘어 ExtraBold" panose="020B0600000101010101" pitchFamily="50" charset="-127"/>
              <a:ea typeface="나눔스퀘어 ExtraBold" panose="020B0600000101010101" pitchFamily="50" charset="-127"/>
            </a:endParaRPr>
          </a:p>
        </p:txBody>
      </p:sp>
      <p:sp>
        <p:nvSpPr>
          <p:cNvPr id="39" name="TextBox 38">
            <a:extLst>
              <a:ext uri="{FF2B5EF4-FFF2-40B4-BE49-F238E27FC236}">
                <a16:creationId xmlns:a16="http://schemas.microsoft.com/office/drawing/2014/main" id="{08CC771F-647C-4486-80E7-CB97F18798DE}"/>
              </a:ext>
            </a:extLst>
          </p:cNvPr>
          <p:cNvSpPr txBox="1"/>
          <p:nvPr/>
        </p:nvSpPr>
        <p:spPr>
          <a:xfrm>
            <a:off x="7277973" y="9565493"/>
            <a:ext cx="4659545" cy="415498"/>
          </a:xfrm>
          <a:prstGeom prst="rect">
            <a:avLst/>
          </a:prstGeom>
          <a:noFill/>
        </p:spPr>
        <p:txBody>
          <a:bodyPr wrap="square" rtlCol="0">
            <a:spAutoFit/>
          </a:bodyPr>
          <a:lstStyle/>
          <a:p>
            <a:endParaRPr lang="en-US" altLang="ko-KR" sz="1050" b="1" i="0" dirty="0">
              <a:solidFill>
                <a:schemeClr val="tx1">
                  <a:lumMod val="75000"/>
                  <a:lumOff val="25000"/>
                </a:schemeClr>
              </a:solidFill>
              <a:effectLst/>
              <a:latin typeface="나눔스퀘어라운드OTF Bold" panose="020B0600000101010101" pitchFamily="34" charset="-127"/>
              <a:ea typeface="나눔스퀘어라운드OTF Bold" panose="020B0600000101010101" pitchFamily="34" charset="-127"/>
            </a:endParaRPr>
          </a:p>
          <a:p>
            <a:r>
              <a:rPr lang="en-US" altLang="ko-KR" sz="1050" b="1" dirty="0">
                <a:solidFill>
                  <a:schemeClr val="tx1">
                    <a:lumMod val="75000"/>
                    <a:lumOff val="25000"/>
                  </a:schemeClr>
                </a:solidFill>
                <a:latin typeface="나눔스퀘어라운드OTF Bold" panose="020B0600000101010101" pitchFamily="34" charset="-127"/>
                <a:ea typeface="나눔스퀘어라운드OTF Bold" panose="020B0600000101010101" pitchFamily="34" charset="-127"/>
              </a:rPr>
              <a:t>Center of Smart Display &amp;  Soft Electronics (CSS LAB) @POSTECH</a:t>
            </a:r>
          </a:p>
        </p:txBody>
      </p:sp>
    </p:spTree>
    <p:extLst>
      <p:ext uri="{BB962C8B-B14F-4D97-AF65-F5344CB8AC3E}">
        <p14:creationId xmlns:p14="http://schemas.microsoft.com/office/powerpoint/2010/main" val="3277770526"/>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기본 디자인">
  <a:themeElements>
    <a:clrScheme name="기본 디자인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기본 디자인">
      <a:majorFont>
        <a:latin typeface="굴림"/>
        <a:ea typeface="굴림"/>
        <a:cs typeface=""/>
      </a:majorFont>
      <a:minorFont>
        <a:latin typeface="굴림"/>
        <a:ea typeface="굴림"/>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기본 디자인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기본 디자인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기본 디자인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기본 디자인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기본 디자인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기본 디자인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기본 디자인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기본 디자인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기본 디자인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기본 디자인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기본 디자인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기본 디자인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9685</TotalTime>
  <Words>5010</Words>
  <Application>Microsoft Office PowerPoint</Application>
  <PresentationFormat>화면 슬라이드 쇼(4:3)</PresentationFormat>
  <Paragraphs>246</Paragraphs>
  <Slides>24</Slides>
  <Notes>21</Notes>
  <HiddenSlides>0</HiddenSlides>
  <MMClips>0</MMClips>
  <ScaleCrop>false</ScaleCrop>
  <HeadingPairs>
    <vt:vector size="6" baseType="variant">
      <vt:variant>
        <vt:lpstr>사용한 글꼴</vt:lpstr>
      </vt:variant>
      <vt:variant>
        <vt:i4>13</vt:i4>
      </vt:variant>
      <vt:variant>
        <vt:lpstr>테마</vt:lpstr>
      </vt:variant>
      <vt:variant>
        <vt:i4>2</vt:i4>
      </vt:variant>
      <vt:variant>
        <vt:lpstr>슬라이드 제목</vt:lpstr>
      </vt:variant>
      <vt:variant>
        <vt:i4>24</vt:i4>
      </vt:variant>
    </vt:vector>
  </HeadingPairs>
  <TitlesOfParts>
    <vt:vector size="39" baseType="lpstr">
      <vt:lpstr>HY헤드라인M</vt:lpstr>
      <vt:lpstr>Söhne</vt:lpstr>
      <vt:lpstr>굴림</vt:lpstr>
      <vt:lpstr>나눔고딕</vt:lpstr>
      <vt:lpstr>나눔바른고딕</vt:lpstr>
      <vt:lpstr>나눔스퀘어</vt:lpstr>
      <vt:lpstr>나눔스퀘어 Bold</vt:lpstr>
      <vt:lpstr>나눔스퀘어 ExtraBold</vt:lpstr>
      <vt:lpstr>나눔스퀘어라운드OTF Bold</vt:lpstr>
      <vt:lpstr>맑은 고딕</vt:lpstr>
      <vt:lpstr>Arial</vt:lpstr>
      <vt:lpstr>Calibri</vt:lpstr>
      <vt:lpstr>Calibri Light</vt:lpstr>
      <vt:lpstr>Office 테마</vt:lpstr>
      <vt:lpstr>1_기본 디자인</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Wise</dc:creator>
  <cp:lastModifiedBy>김광희(전자전기공학과 행정팀)</cp:lastModifiedBy>
  <cp:revision>110</cp:revision>
  <dcterms:created xsi:type="dcterms:W3CDTF">2020-10-16T07:27:52Z</dcterms:created>
  <dcterms:modified xsi:type="dcterms:W3CDTF">2026-05-14T02:23:24Z</dcterms:modified>
</cp:coreProperties>
</file>